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65" r:id="rId5"/>
  </p:sldMasterIdLst>
  <p:notesMasterIdLst>
    <p:notesMasterId r:id="rId26"/>
  </p:notesMasterIdLst>
  <p:handoutMasterIdLst>
    <p:handoutMasterId r:id="rId27"/>
  </p:handoutMasterIdLst>
  <p:sldIdLst>
    <p:sldId id="383" r:id="rId6"/>
    <p:sldId id="381"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400" r:id="rId23"/>
    <p:sldId id="401" r:id="rId24"/>
    <p:sldId id="402" r:id="rId25"/>
  </p:sldIdLst>
  <p:sldSz cx="9144000" cy="6858000" type="screen4x3"/>
  <p:notesSz cx="7315200" cy="9601200"/>
  <p:custDataLst>
    <p:tags r:id="rId28"/>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graUSB" initials="dg" lastIdx="5" clrIdx="0"/>
  <p:cmAuthor id="1" name="sma3usb" initials="sm" lastIdx="2" clrIdx="1"/>
  <p:cmAuthor id="2" name="lhayusb" initials="lh" lastIdx="9" clrIdx="2"/>
  <p:cmAuthor id="3" name="ereuusb" initials="e"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CC00"/>
    <a:srgbClr val="F4934A"/>
    <a:srgbClr val="93B8FF"/>
    <a:srgbClr val="003768"/>
    <a:srgbClr val="FB97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79460" autoAdjust="0"/>
  </p:normalViewPr>
  <p:slideViewPr>
    <p:cSldViewPr snapToGrid="0">
      <p:cViewPr>
        <p:scale>
          <a:sx n="75" d="100"/>
          <a:sy n="75" d="100"/>
        </p:scale>
        <p:origin x="-420" y="7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56"/>
    </p:cViewPr>
  </p:sorterViewPr>
  <p:notesViewPr>
    <p:cSldViewPr snapToGrid="0">
      <p:cViewPr>
        <p:scale>
          <a:sx n="95" d="100"/>
          <a:sy n="95" d="100"/>
        </p:scale>
        <p:origin x="-161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3-09-21T14:41:28.498" idx="9">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200" smtClean="0"/>
            </a:lvl1pPr>
          </a:lstStyle>
          <a:p>
            <a:pPr>
              <a:defRPr/>
            </a:pPr>
            <a:endParaRPr lang="en-US" dirty="0"/>
          </a:p>
        </p:txBody>
      </p:sp>
      <p:sp>
        <p:nvSpPr>
          <p:cNvPr id="11267"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a:defRPr sz="1200" smtClean="0"/>
            </a:lvl1pPr>
          </a:lstStyle>
          <a:p>
            <a:pPr>
              <a:defRPr/>
            </a:pPr>
            <a:endParaRPr lang="en-US" dirty="0"/>
          </a:p>
        </p:txBody>
      </p:sp>
      <p:sp>
        <p:nvSpPr>
          <p:cNvPr id="11268"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200" smtClean="0"/>
            </a:lvl1pPr>
          </a:lstStyle>
          <a:p>
            <a:pPr>
              <a:defRPr/>
            </a:pPr>
            <a:endParaRPr lang="en-US" dirty="0"/>
          </a:p>
        </p:txBody>
      </p:sp>
      <p:sp>
        <p:nvSpPr>
          <p:cNvPr id="11269"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a:defRPr sz="1200" smtClean="0"/>
            </a:lvl1pPr>
          </a:lstStyle>
          <a:p>
            <a:pPr>
              <a:defRPr/>
            </a:pPr>
            <a:fld id="{4FB8A3B0-E8A9-4A2B-9D92-1025DC9B87F9}" type="slidenum">
              <a:rPr lang="en-US"/>
              <a:pPr>
                <a:defRPr/>
              </a:pPr>
              <a:t>‹#›</a:t>
            </a:fld>
            <a:endParaRPr lang="en-US" dirty="0"/>
          </a:p>
        </p:txBody>
      </p:sp>
    </p:spTree>
    <p:extLst>
      <p:ext uri="{BB962C8B-B14F-4D97-AF65-F5344CB8AC3E}">
        <p14:creationId xmlns:p14="http://schemas.microsoft.com/office/powerpoint/2010/main" val="2209802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smtClean="0"/>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smtClean="0"/>
            </a:lvl1pPr>
          </a:lstStyle>
          <a:p>
            <a:pPr>
              <a:defRPr/>
            </a:pPr>
            <a:fld id="{D5CC4D3C-FCBB-4056-966C-A569D7843DE1}" type="datetimeFigureOut">
              <a:rPr lang="en-US"/>
              <a:pPr>
                <a:defRPr/>
              </a:pPr>
              <a:t>16-Jan-14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dirty="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smtClean="0"/>
            </a:lvl1pPr>
          </a:lstStyle>
          <a:p>
            <a:pPr>
              <a:defRPr/>
            </a:pPr>
            <a:fld id="{8429B944-EFAF-43A4-A9C8-257F67FEFF34}" type="slidenum">
              <a:rPr lang="en-US"/>
              <a:pPr>
                <a:defRPr/>
              </a:pPr>
              <a:t>‹#›</a:t>
            </a:fld>
            <a:endParaRPr lang="en-US" dirty="0"/>
          </a:p>
        </p:txBody>
      </p:sp>
    </p:spTree>
    <p:extLst>
      <p:ext uri="{BB962C8B-B14F-4D97-AF65-F5344CB8AC3E}">
        <p14:creationId xmlns:p14="http://schemas.microsoft.com/office/powerpoint/2010/main" val="35846119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a:t>
            </a:r>
            <a:r>
              <a:rPr lang="en-US" baseline="0" dirty="0" smtClean="0"/>
              <a:t> we’re going to start building the foundation for you to have a good understanding of the basics of blood and how important blood donation is to your community.</a:t>
            </a:r>
          </a:p>
          <a:p>
            <a:r>
              <a:rPr lang="en-US" baseline="0" dirty="0" smtClean="0"/>
              <a:t>What is it?</a:t>
            </a:r>
          </a:p>
          <a:p>
            <a:r>
              <a:rPr lang="en-US" baseline="0" dirty="0" smtClean="0"/>
              <a:t>What is it used for?</a:t>
            </a:r>
          </a:p>
          <a:p>
            <a:r>
              <a:rPr lang="en-US" baseline="0" dirty="0" smtClean="0"/>
              <a:t>How different components are used for various needs and common terms that you will encounter in understanding blood.</a:t>
            </a:r>
          </a:p>
          <a:p>
            <a:r>
              <a:rPr lang="en-US" baseline="0" dirty="0" smtClean="0"/>
              <a:t>We’ll talk about the different blood components and then get into the different blood types and how all these pieces fit together in the blood donation process.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Here are a few</a:t>
            </a:r>
            <a:r>
              <a:rPr lang="en-US" baseline="0" dirty="0" smtClean="0"/>
              <a:t> examples of the amount of platelets needed for various procedures.  You can see the wide-range of patients that require platelet transfusions.</a:t>
            </a:r>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Blood plasma is the yellow liquid component of blood in which the blood cells</a:t>
            </a:r>
            <a:r>
              <a:rPr lang="en-US" baseline="0" dirty="0" smtClean="0"/>
              <a:t> </a:t>
            </a:r>
            <a:r>
              <a:rPr lang="en-US" dirty="0" smtClean="0"/>
              <a:t>in whole blood are normally suspended. It makes up about 55 percent of the total blood volume. As plasma circulates through the body, it acts like a deliveryman making deliveries. The plasma drops off various substances to the cells of the body, and collects waste products for processing. Blood plasma flows constantly, and the components of plasma are constantly being renewed. In addition to providing nutrition and waste cleanup, blood plasma also carries immune system cells which attack infections in the body, and it is used to deliver hormones and clotting factors to areas where they are needed.</a:t>
            </a:r>
          </a:p>
          <a:p>
            <a:endParaRPr lang="en-US" dirty="0" smtClean="0"/>
          </a:p>
          <a:p>
            <a:r>
              <a:rPr lang="en-US" dirty="0" smtClean="0"/>
              <a:t>Plasma needs to be frozen within hours of donation. Fresh frozen plasma can be stored frozen for up to 1 year at –18C or 7 years at –65C. Once it's thawed for use, it needs to be transfused or kept refrigerated for up to 24 hours. Plasma can also be packaged in dried form for reconstitution, a technique that was developed for military applications. </a:t>
            </a:r>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any occupation or profession, there is a long list of words and terms that you will encounter on a regular basis. These are just a few in order to begin building the knowledge base of blood donation:</a:t>
            </a:r>
          </a:p>
          <a:p>
            <a:endParaRPr lang="en-US" dirty="0" smtClean="0"/>
          </a:p>
          <a:p>
            <a:r>
              <a:rPr lang="en-US" dirty="0" smtClean="0"/>
              <a:t>Antigen: an antigen is a substance/molecule that, when introduced into the body, triggers the production of an antibody by the immune system, which will then kill or neutralize the antigen that is recognized as a foreign and potentially harmful invader. Antigens often enter the body via an infection.</a:t>
            </a:r>
          </a:p>
          <a:p>
            <a:endParaRPr lang="en-US" dirty="0" smtClean="0"/>
          </a:p>
          <a:p>
            <a:r>
              <a:rPr lang="en-US" dirty="0" smtClean="0"/>
              <a:t>Antibodies: proteins found in the blood that detect and destroy invaders, like bacteria and viruses. The production of antibodies is a major function of the immune system. </a:t>
            </a:r>
          </a:p>
          <a:p>
            <a:endParaRPr lang="en-US" u="sng" baseline="0" dirty="0" smtClean="0">
              <a:solidFill>
                <a:srgbClr val="FFFF00"/>
              </a:solidFill>
            </a:endParaRPr>
          </a:p>
          <a:p>
            <a:pPr defTabSz="948507">
              <a:defRPr/>
            </a:pPr>
            <a:r>
              <a:rPr lang="en-US" u="none" baseline="0" dirty="0" smtClean="0">
                <a:solidFill>
                  <a:schemeClr val="tx1"/>
                </a:solidFill>
              </a:rPr>
              <a:t>Hemoglobin: found in the RBCs which transports oxygen from the lungs to the rest of the body where it releases the oxygen for cell use and collects carbon dioxide to bring it back to the lungs.  </a:t>
            </a:r>
          </a:p>
          <a:p>
            <a:pPr defTabSz="948507">
              <a:defRPr/>
            </a:pPr>
            <a:endParaRPr lang="en-US" u="none" baseline="0" dirty="0" smtClean="0">
              <a:solidFill>
                <a:schemeClr val="tx1"/>
              </a:solidFill>
            </a:endParaRPr>
          </a:p>
          <a:p>
            <a:r>
              <a:rPr lang="en-US" u="none" dirty="0" err="1" smtClean="0">
                <a:solidFill>
                  <a:schemeClr val="tx1"/>
                </a:solidFill>
              </a:rPr>
              <a:t>Hematocrit</a:t>
            </a:r>
            <a:r>
              <a:rPr lang="en-US" u="none" dirty="0" smtClean="0">
                <a:solidFill>
                  <a:schemeClr val="tx1"/>
                </a:solidFill>
              </a:rPr>
              <a:t> : m</a:t>
            </a:r>
            <a:r>
              <a:rPr lang="en-US" dirty="0" smtClean="0">
                <a:solidFill>
                  <a:schemeClr val="tx1"/>
                </a:solidFill>
              </a:rPr>
              <a:t>easurement of percentage of whole blood volume</a:t>
            </a:r>
            <a:r>
              <a:rPr lang="en-US" baseline="0" dirty="0" smtClean="0">
                <a:solidFill>
                  <a:schemeClr val="tx1"/>
                </a:solidFill>
              </a:rPr>
              <a:t> made up of red blood cells</a:t>
            </a:r>
            <a:r>
              <a:rPr lang="en-US" dirty="0" smtClean="0">
                <a:solidFill>
                  <a:schemeClr val="tx1"/>
                </a:solidFill>
              </a:rPr>
              <a:t>.  </a:t>
            </a:r>
            <a:r>
              <a:rPr lang="en-US" u="none" dirty="0" smtClean="0">
                <a:solidFill>
                  <a:schemeClr val="tx1"/>
                </a:solidFill>
              </a:rPr>
              <a:t>A typical value in a healthy adult</a:t>
            </a:r>
            <a:r>
              <a:rPr lang="en-US" u="none" baseline="0" dirty="0" smtClean="0">
                <a:solidFill>
                  <a:schemeClr val="tx1"/>
                </a:solidFill>
              </a:rPr>
              <a:t> is about 45 percent</a:t>
            </a:r>
            <a:r>
              <a:rPr lang="en-US" dirty="0" smtClean="0">
                <a:solidFill>
                  <a:schemeClr val="tx1"/>
                </a:solidFill>
              </a:rPr>
              <a:t>.  A minimum </a:t>
            </a:r>
            <a:r>
              <a:rPr lang="en-US" dirty="0" err="1" smtClean="0">
                <a:solidFill>
                  <a:schemeClr val="tx1"/>
                </a:solidFill>
              </a:rPr>
              <a:t>hematocrit</a:t>
            </a:r>
            <a:r>
              <a:rPr lang="en-US" dirty="0" smtClean="0">
                <a:solidFill>
                  <a:schemeClr val="tx1"/>
                </a:solidFill>
              </a:rPr>
              <a:t> for a healthy donor is 38 percent.</a:t>
            </a:r>
          </a:p>
          <a:p>
            <a:endParaRPr lang="en-US" u="none" dirty="0" smtClean="0">
              <a:solidFill>
                <a:schemeClr val="tx1"/>
              </a:solidFill>
            </a:endParaRPr>
          </a:p>
          <a:p>
            <a:endParaRPr lang="en-US" u="none" dirty="0" smtClean="0">
              <a:solidFill>
                <a:schemeClr val="tx1"/>
              </a:solidFill>
            </a:endParaRPr>
          </a:p>
          <a:p>
            <a:endParaRPr lang="en-US" u="none"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there are 30 major blood group systems the two most important groups in transfusion medicine are the ABO and </a:t>
            </a:r>
            <a:r>
              <a:rPr lang="en-US" baseline="0" dirty="0" err="1" smtClean="0"/>
              <a:t>Rh</a:t>
            </a:r>
            <a:r>
              <a:rPr lang="en-US" baseline="0" dirty="0" smtClean="0"/>
              <a:t> systems. The lesser known systems are not critical for what you will be dealing with on a regular basis unless the intended recipient has made an antibody to one of these antigens.  </a:t>
            </a:r>
          </a:p>
          <a:p>
            <a:endParaRPr lang="en-US" baseline="0" dirty="0" smtClean="0"/>
          </a:p>
          <a:p>
            <a:r>
              <a:rPr lang="en-US" dirty="0" smtClean="0"/>
              <a:t>Remember</a:t>
            </a:r>
            <a:r>
              <a:rPr lang="en-US" baseline="0" dirty="0" smtClean="0"/>
              <a:t> when discussing antigens previously ……. they are the substances that are capable of stimulating production of an antibody.</a:t>
            </a:r>
          </a:p>
          <a:p>
            <a:endParaRPr lang="en-US" baseline="0" dirty="0" smtClean="0"/>
          </a:p>
          <a:p>
            <a:r>
              <a:rPr lang="en-US" dirty="0" smtClean="0"/>
              <a:t>Each of us has two ABO blood type alleles (or genes), because we each inherit one blood type allele from our biological mother and one from our biological father. </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by this chart, a group O donor is considered a universal RBC donor and an AB positive can accept (or be given)</a:t>
            </a:r>
            <a:r>
              <a:rPr lang="en-US" baseline="0" dirty="0" smtClean="0"/>
              <a:t> RBCs of any blood type – the universal recipient.  </a:t>
            </a:r>
          </a:p>
          <a:p>
            <a:endParaRPr lang="en-US" baseline="0" dirty="0" smtClean="0"/>
          </a:p>
          <a:p>
            <a:r>
              <a:rPr lang="en-US" baseline="0" dirty="0" smtClean="0"/>
              <a:t>In addition , since AB plasma can be safely given to any recipient, the AB donor is the universal plasma donor. </a:t>
            </a:r>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gone over a lot in this section, but I hope it’s given you a</a:t>
            </a:r>
            <a:r>
              <a:rPr lang="en-US" baseline="0" dirty="0" smtClean="0"/>
              <a:t> basic understanding of blood, the components and why transfusions are critical to so many people in your community.</a:t>
            </a:r>
          </a:p>
          <a:p>
            <a:endParaRPr lang="en-US" baseline="0" dirty="0" smtClean="0"/>
          </a:p>
          <a:p>
            <a:r>
              <a:rPr lang="en-US" baseline="0" dirty="0" smtClean="0"/>
              <a:t>We talked about the four blood components, which are (ASK THEM TO NAME THE COMPONENTS).  </a:t>
            </a:r>
          </a:p>
          <a:p>
            <a:endParaRPr lang="en-US" baseline="0" dirty="0" smtClean="0"/>
          </a:p>
          <a:p>
            <a:r>
              <a:rPr lang="en-US" baseline="0" dirty="0" smtClean="0"/>
              <a:t>I hope the vocabulary was useful and you now understand how blood types are determined along with a working knowledge of the ABO Blood Group and the “</a:t>
            </a:r>
            <a:r>
              <a:rPr lang="en-US" baseline="0" dirty="0" err="1" smtClean="0"/>
              <a:t>Rh</a:t>
            </a:r>
            <a:r>
              <a:rPr lang="en-US" baseline="0" dirty="0" smtClean="0"/>
              <a:t>” System.</a:t>
            </a:r>
          </a:p>
          <a:p>
            <a:endParaRPr lang="en-US" baseline="0" dirty="0" smtClean="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interesting facts to</a:t>
            </a:r>
            <a:r>
              <a:rPr lang="en-US" baseline="0" dirty="0" smtClean="0"/>
              <a:t> demonstrate the ongoing need for blood and how critical volunteer blood donors are in assuring the nation’s blood supply can keep up with demand.  </a:t>
            </a:r>
          </a:p>
          <a:p>
            <a:endParaRPr lang="en-US" baseline="0" dirty="0" smtClean="0"/>
          </a:p>
          <a:p>
            <a:r>
              <a:rPr lang="en-US" baseline="0" dirty="0" smtClean="0"/>
              <a:t>I think you’ll be surprised to see how few people are eligible to donate blood and, even more surprising, how few actually do. We’ll get into the eligibility requirements in a little bit.</a:t>
            </a:r>
          </a:p>
          <a:p>
            <a:endParaRPr lang="en-US" baseline="0" dirty="0" smtClean="0"/>
          </a:p>
          <a:p>
            <a:r>
              <a:rPr lang="en-US" baseline="0" dirty="0" smtClean="0"/>
              <a:t>This also articulates the fact that just increasing blood donors by 1% nationwide  would impact the blood needs and supply challenges that we face on a regular basis.</a:t>
            </a:r>
          </a:p>
          <a:p>
            <a:endParaRPr lang="en-US" baseline="0" dirty="0" smtClean="0"/>
          </a:p>
          <a:p>
            <a:r>
              <a:rPr lang="en-US" baseline="0" dirty="0" smtClean="0"/>
              <a:t>We’ll also talk further about the fact that most people don’t donate “Because no one ever asked them.”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This is just a simple definition.</a:t>
            </a:r>
            <a:r>
              <a:rPr lang="en-US" baseline="0" dirty="0" smtClean="0"/>
              <a:t> Blood is often referred to as “life.” Without a healthy blood system you may become ill with potentially life-threatening illnesses.    </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Blood is collected</a:t>
            </a:r>
            <a:r>
              <a:rPr lang="en-US" baseline="0" dirty="0" smtClean="0"/>
              <a:t> in blood centers like yours for the primary use of transfusions. As we’ll learn today, there are many different scenarios where transfusions are necessary and there are different blood components required to meet those specific transfusion needs.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Earlier</a:t>
            </a:r>
            <a:r>
              <a:rPr lang="en-US" baseline="0" dirty="0" smtClean="0"/>
              <a:t> we talked about blood being composed of different components. We’ll now go into detail about the four different components, what purpose they serve, reasons they are used in specific transfusions and the life span of each component.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693">
              <a:spcBef>
                <a:spcPct val="0"/>
              </a:spcBef>
            </a:pPr>
            <a:r>
              <a:rPr lang="en-US" dirty="0" smtClean="0"/>
              <a:t>When blood is spun in a c</a:t>
            </a:r>
            <a:r>
              <a:rPr lang="en-US" baseline="0" dirty="0" smtClean="0"/>
              <a:t>entrifuge, s</a:t>
            </a:r>
            <a:r>
              <a:rPr lang="en-US" dirty="0" smtClean="0"/>
              <a:t>eparation occurs. This is how blood is separated when extracting certain needed components. This can be done when separating whole blood or when it is done through automated collections. Using centrifugal force, the blood separates into its components by the volume and specific gravity. </a:t>
            </a:r>
          </a:p>
          <a:p>
            <a:pPr defTabSz="905693">
              <a:spcBef>
                <a:spcPct val="0"/>
              </a:spcBef>
            </a:pPr>
            <a:r>
              <a:rPr lang="en-US" dirty="0" smtClean="0"/>
              <a:t>Red blood cells are the heaviest with the highest specific gravity, plasma is the lightest. The </a:t>
            </a:r>
            <a:r>
              <a:rPr lang="en-US" dirty="0" err="1" smtClean="0"/>
              <a:t>buffy</a:t>
            </a:r>
            <a:r>
              <a:rPr lang="en-US" dirty="0" smtClean="0"/>
              <a:t> coat contains the platelets and white blood cells.</a:t>
            </a:r>
          </a:p>
          <a:p>
            <a:pPr defTabSz="905693">
              <a:spcBef>
                <a:spcPct val="0"/>
              </a:spcBef>
            </a:pP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blood</a:t>
            </a:r>
            <a:r>
              <a:rPr lang="en-US" baseline="0" dirty="0" smtClean="0"/>
              <a:t> cells make up between 36 percent to 50 percent of your total blood volume—the most of any component.</a:t>
            </a:r>
          </a:p>
          <a:p>
            <a:r>
              <a:rPr lang="en-US" dirty="0" smtClean="0"/>
              <a:t>An RBC has a strange shape—a biconcave disc that is round and flat, sort of like a shallow bowl.</a:t>
            </a:r>
          </a:p>
          <a:p>
            <a:pPr defTabSz="948507">
              <a:defRPr/>
            </a:pPr>
            <a:r>
              <a:rPr lang="en-US" baseline="0" dirty="0" smtClean="0"/>
              <a:t>RBCs can also change shape</a:t>
            </a:r>
            <a:r>
              <a:rPr lang="en-US" dirty="0" smtClean="0"/>
              <a:t> without breaking, as they squeeze single file through the capillaries. (Capillaries are minute blood vessels through which oxygen, nutrients and waste products are exchanged throughout the body.) </a:t>
            </a:r>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White blood cells are all about protecting</a:t>
            </a:r>
            <a:r>
              <a:rPr lang="en-US" baseline="0" dirty="0" smtClean="0"/>
              <a:t> the immune system. W</a:t>
            </a:r>
            <a:r>
              <a:rPr lang="en-US" dirty="0" smtClean="0"/>
              <a:t>hite blood cells are continually on the lookout for signs of disease. When a germ does appear, the white blood cells have a variety of ways by which they can attack. Some will produce protective antibodies that will overpower the germ. Others will surround and devour the bacteria.</a:t>
            </a:r>
          </a:p>
          <a:p>
            <a:pPr defTabSz="948507">
              <a:defRPr/>
            </a:pPr>
            <a:endParaRPr lang="en-US" dirty="0" smtClean="0"/>
          </a:p>
          <a:p>
            <a:pPr defTabSz="948507">
              <a:defRPr/>
            </a:pPr>
            <a:r>
              <a:rPr lang="en-US" dirty="0" smtClean="0"/>
              <a:t>Unlike red blood</a:t>
            </a:r>
            <a:r>
              <a:rPr lang="en-US" baseline="0" dirty="0" smtClean="0"/>
              <a:t> cells and platelets that are a specific type of cell, there are various types—or categories, or subcategories—of white blood cells which include:</a:t>
            </a:r>
          </a:p>
          <a:p>
            <a:pPr defTabSz="948507">
              <a:buFont typeface="Arial" pitchFamily="34" charset="0"/>
              <a:buChar char="•"/>
              <a:defRPr/>
            </a:pPr>
            <a:r>
              <a:rPr lang="en-US" baseline="0" dirty="0" smtClean="0"/>
              <a:t>  Lymphocytes – generally collected for research purposes.</a:t>
            </a:r>
          </a:p>
          <a:p>
            <a:pPr defTabSz="948507">
              <a:buFont typeface="Arial" pitchFamily="34" charset="0"/>
              <a:buChar char="•"/>
              <a:defRPr/>
            </a:pPr>
            <a:r>
              <a:rPr lang="en-US" baseline="0" dirty="0" smtClean="0"/>
              <a:t>  Granulocytes – used to treat patients who have an overwhelming infection. Ordered only when urgently needed.</a:t>
            </a:r>
          </a:p>
          <a:p>
            <a:pPr defTabSz="948507">
              <a:buFont typeface="Arial" pitchFamily="34" charset="0"/>
              <a:buChar char="•"/>
              <a:defRPr/>
            </a:pPr>
            <a:r>
              <a:rPr lang="en-US" baseline="0" dirty="0" smtClean="0"/>
              <a:t>  Stem Cells – used as alternative for bone marrow transplant.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Platelets are primarily responsible for preventing blood loss from the body. They are produced in the bone marrow, the same as the red blood cells and most of the white blood cells. Platelets are actually not true cells but merely circulating fragments of cells.  </a:t>
            </a:r>
          </a:p>
          <a:p>
            <a:endParaRPr lang="en-US" dirty="0" smtClean="0"/>
          </a:p>
          <a:p>
            <a:r>
              <a:rPr lang="en-US" dirty="0" smtClean="0"/>
              <a:t>If the number of platelets is too low, excessive bleeding can occur. However, if the number of platelets is too high, blood clots can form, which may obstruct blood vessels and result in an event such as a stroke.</a:t>
            </a:r>
          </a:p>
          <a:p>
            <a:endParaRPr lang="en-US" dirty="0"/>
          </a:p>
        </p:txBody>
      </p:sp>
      <p:sp>
        <p:nvSpPr>
          <p:cNvPr id="4" name="Slide Number Placeholder 3"/>
          <p:cNvSpPr>
            <a:spLocks noGrp="1"/>
          </p:cNvSpPr>
          <p:nvPr>
            <p:ph type="sldNum" sz="quarter" idx="10"/>
          </p:nvPr>
        </p:nvSpPr>
        <p:spPr/>
        <p:txBody>
          <a:bodyPr/>
          <a:lstStyle/>
          <a:p>
            <a:pPr>
              <a:defRPr/>
            </a:pPr>
            <a:fld id="{8429B944-EFAF-43A4-A9C8-257F67FEFF34}"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3777" y="1962710"/>
            <a:ext cx="8226311"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8"/>
          <p:cNvSpPr>
            <a:spLocks noGrp="1"/>
          </p:cNvSpPr>
          <p:nvPr>
            <p:ph type="sldNum" sz="quarter" idx="12"/>
          </p:nvPr>
        </p:nvSpPr>
        <p:spPr/>
        <p:txBody>
          <a:bodyPr/>
          <a:lstStyle/>
          <a:p>
            <a:fld id="{9009FA9C-4127-4ED5-95F0-E229C4A52EA3}" type="slidenum">
              <a:rPr lang="en-US" smtClean="0"/>
              <a:pPr/>
              <a:t>‹#›</a:t>
            </a:fld>
            <a:endParaRPr lang="en-US"/>
          </a:p>
        </p:txBody>
      </p:sp>
      <p:sp>
        <p:nvSpPr>
          <p:cNvPr id="10" name="Text Placeholder 2"/>
          <p:cNvSpPr>
            <a:spLocks noGrp="1"/>
          </p:cNvSpPr>
          <p:nvPr>
            <p:ph idx="13" hasCustomPrompt="1"/>
          </p:nvPr>
        </p:nvSpPr>
        <p:spPr>
          <a:xfrm>
            <a:off x="457201" y="2605598"/>
            <a:ext cx="8229600" cy="3768888"/>
          </a:xfrm>
          <a:prstGeom prst="rect">
            <a:avLst/>
          </a:prstGeom>
        </p:spPr>
        <p:txBody>
          <a:bodyPr vert="horz" lIns="91440" tIns="45720" rIns="91440" bIns="45720" rtlCol="0">
            <a:normAutofit/>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laceholder 1"/>
          <p:cNvSpPr>
            <a:spLocks noGrp="1"/>
          </p:cNvSpPr>
          <p:nvPr>
            <p:ph type="title"/>
          </p:nvPr>
        </p:nvSpPr>
        <p:spPr>
          <a:xfrm>
            <a:off x="450622" y="1345345"/>
            <a:ext cx="8229600" cy="53997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9FA9C-4127-4ED5-95F0-E229C4A52E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9009FA9C-4127-4ED5-95F0-E229C4A52EA3}" type="slidenum">
              <a:rPr lang="en-US" smtClean="0"/>
              <a:pPr/>
              <a:t>‹#›</a:t>
            </a:fld>
            <a:endParaRPr lang="en-US" dirty="0"/>
          </a:p>
        </p:txBody>
      </p:sp>
      <p:sp>
        <p:nvSpPr>
          <p:cNvPr id="8" name="Title Placeholder 1"/>
          <p:cNvSpPr>
            <a:spLocks noGrp="1"/>
          </p:cNvSpPr>
          <p:nvPr>
            <p:ph type="title"/>
          </p:nvPr>
        </p:nvSpPr>
        <p:spPr>
          <a:xfrm>
            <a:off x="450622" y="2818817"/>
            <a:ext cx="8229600" cy="53997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3777" y="1962710"/>
            <a:ext cx="8226311"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ext Placeholder 2"/>
          <p:cNvSpPr>
            <a:spLocks noGrp="1"/>
          </p:cNvSpPr>
          <p:nvPr>
            <p:ph idx="13" hasCustomPrompt="1"/>
          </p:nvPr>
        </p:nvSpPr>
        <p:spPr>
          <a:xfrm>
            <a:off x="457201" y="2605598"/>
            <a:ext cx="8229600" cy="3768888"/>
          </a:xfrm>
          <a:prstGeom prst="rect">
            <a:avLst/>
          </a:prstGeom>
        </p:spPr>
        <p:txBody>
          <a:bodyPr vert="horz" lIns="91440" tIns="45720" rIns="91440" bIns="45720" rtlCol="0">
            <a:normAutofit/>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laceholder 1"/>
          <p:cNvSpPr>
            <a:spLocks noGrp="1"/>
          </p:cNvSpPr>
          <p:nvPr>
            <p:ph type="title"/>
          </p:nvPr>
        </p:nvSpPr>
        <p:spPr>
          <a:xfrm>
            <a:off x="450622" y="1345345"/>
            <a:ext cx="8229600" cy="53997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448026" y="6580224"/>
            <a:ext cx="381000" cy="212946"/>
          </a:xfrm>
        </p:spPr>
        <p:txBody>
          <a:bodyPr/>
          <a:lstStyle/>
          <a:p>
            <a:fld id="{9009FA9C-4127-4ED5-95F0-E229C4A52E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448026" y="6580224"/>
            <a:ext cx="381000" cy="212946"/>
          </a:xfrm>
        </p:spPr>
        <p:txBody>
          <a:bodyPr/>
          <a:lstStyle/>
          <a:p>
            <a:fld id="{9009FA9C-4127-4ED5-95F0-E229C4A52E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Placeholder 1"/>
          <p:cNvSpPr>
            <a:spLocks noGrp="1"/>
          </p:cNvSpPr>
          <p:nvPr>
            <p:ph type="title"/>
          </p:nvPr>
        </p:nvSpPr>
        <p:spPr>
          <a:xfrm>
            <a:off x="450622" y="2818817"/>
            <a:ext cx="8229600" cy="53997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Slide Number Placeholder 5"/>
          <p:cNvSpPr>
            <a:spLocks noGrp="1"/>
          </p:cNvSpPr>
          <p:nvPr>
            <p:ph type="sldNum" sz="quarter" idx="12"/>
          </p:nvPr>
        </p:nvSpPr>
        <p:spPr>
          <a:xfrm>
            <a:off x="448026" y="6573961"/>
            <a:ext cx="381000" cy="212946"/>
          </a:xfrm>
        </p:spPr>
        <p:txBody>
          <a:bodyPr/>
          <a:lstStyle/>
          <a:p>
            <a:fld id="{9009FA9C-4127-4ED5-95F0-E229C4A52E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background.jpg"/>
          <p:cNvPicPr>
            <a:picLocks noChangeAspect="1"/>
          </p:cNvPicPr>
          <p:nvPr userDrawn="1"/>
        </p:nvPicPr>
        <p:blipFill>
          <a:blip r:embed="rId5" cstate="print"/>
          <a:stretch>
            <a:fillRect/>
          </a:stretch>
        </p:blipFill>
        <p:spPr>
          <a:xfrm>
            <a:off x="1" y="3289"/>
            <a:ext cx="9143996" cy="6857997"/>
          </a:xfrm>
          <a:prstGeom prst="rect">
            <a:avLst/>
          </a:prstGeom>
        </p:spPr>
      </p:pic>
      <p:sp>
        <p:nvSpPr>
          <p:cNvPr id="8" name="Rectangle 7"/>
          <p:cNvSpPr/>
          <p:nvPr userDrawn="1"/>
        </p:nvSpPr>
        <p:spPr>
          <a:xfrm>
            <a:off x="0" y="471523"/>
            <a:ext cx="9144000" cy="539970"/>
          </a:xfrm>
          <a:prstGeom prst="rect">
            <a:avLst/>
          </a:prstGeom>
          <a:noFill/>
          <a:ln>
            <a:noFill/>
          </a:ln>
          <a:effectLst>
            <a:outerShdw blurRad="50800" dist="38100" dir="5400000" algn="tl" rotWithShape="0">
              <a:schemeClr val="accent3">
                <a:lumMod val="75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0622" y="1960914"/>
            <a:ext cx="8229600" cy="4288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48026" y="6580224"/>
            <a:ext cx="381000" cy="212946"/>
          </a:xfrm>
          <a:prstGeom prst="rect">
            <a:avLst/>
          </a:prstGeom>
        </p:spPr>
        <p:txBody>
          <a:bodyPr vert="horz" lIns="91440" tIns="45720" rIns="91440" bIns="45720" rtlCol="0" anchor="ctr"/>
          <a:lstStyle>
            <a:lvl1pPr algn="l">
              <a:defRPr sz="800">
                <a:solidFill>
                  <a:schemeClr val="bg1"/>
                </a:solidFill>
              </a:defRPr>
            </a:lvl1pPr>
          </a:lstStyle>
          <a:p>
            <a:fld id="{9009FA9C-4127-4ED5-95F0-E229C4A52EA3}" type="slidenum">
              <a:rPr lang="en-US" smtClean="0"/>
              <a:pPr/>
              <a:t>‹#›</a:t>
            </a:fld>
            <a:endParaRPr lang="en-US" dirty="0"/>
          </a:p>
        </p:txBody>
      </p:sp>
      <p:sp>
        <p:nvSpPr>
          <p:cNvPr id="15" name="Title Placeholder 1"/>
          <p:cNvSpPr>
            <a:spLocks noGrp="1"/>
          </p:cNvSpPr>
          <p:nvPr>
            <p:ph type="title"/>
          </p:nvPr>
        </p:nvSpPr>
        <p:spPr>
          <a:xfrm>
            <a:off x="450622" y="1345345"/>
            <a:ext cx="8229600" cy="53997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3" name="Rectangle 12">
            <a:hlinkClick r:id="" action="ppaction://noaction"/>
          </p:cNvPr>
          <p:cNvSpPr/>
          <p:nvPr userDrawn="1"/>
        </p:nvSpPr>
        <p:spPr>
          <a:xfrm>
            <a:off x="5778500" y="6286500"/>
            <a:ext cx="349250" cy="387350"/>
          </a:xfrm>
          <a:prstGeom prst="rect">
            <a:avLst/>
          </a:prstGeom>
          <a:solidFill>
            <a:schemeClr val="tx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hlinkClick r:id="" action="ppaction://noaction"/>
          </p:cNvPr>
          <p:cNvSpPr/>
          <p:nvPr userDrawn="1"/>
        </p:nvSpPr>
        <p:spPr>
          <a:xfrm>
            <a:off x="6210300" y="6299200"/>
            <a:ext cx="349250" cy="387350"/>
          </a:xfrm>
          <a:prstGeom prst="rect">
            <a:avLst/>
          </a:prstGeom>
          <a:solidFill>
            <a:schemeClr val="tx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hlinkClick r:id="" action="ppaction://noaction"/>
          </p:cNvPr>
          <p:cNvSpPr/>
          <p:nvPr userDrawn="1"/>
        </p:nvSpPr>
        <p:spPr>
          <a:xfrm>
            <a:off x="6667500" y="6311900"/>
            <a:ext cx="349250" cy="387350"/>
          </a:xfrm>
          <a:prstGeom prst="rect">
            <a:avLst/>
          </a:prstGeom>
          <a:solidFill>
            <a:schemeClr val="tx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 action="ppaction://noaction"/>
          </p:cNvPr>
          <p:cNvSpPr/>
          <p:nvPr userDrawn="1"/>
        </p:nvSpPr>
        <p:spPr>
          <a:xfrm>
            <a:off x="7118350" y="6305550"/>
            <a:ext cx="349250" cy="387350"/>
          </a:xfrm>
          <a:prstGeom prst="rect">
            <a:avLst/>
          </a:prstGeom>
          <a:solidFill>
            <a:schemeClr val="tx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 action="ppaction://noaction"/>
          </p:cNvPr>
          <p:cNvSpPr/>
          <p:nvPr userDrawn="1"/>
        </p:nvSpPr>
        <p:spPr>
          <a:xfrm>
            <a:off x="7683500" y="6305550"/>
            <a:ext cx="1206500" cy="387350"/>
          </a:xfrm>
          <a:prstGeom prst="rect">
            <a:avLst/>
          </a:prstGeom>
          <a:solidFill>
            <a:schemeClr val="tx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defTabSz="914400" rtl="0" eaLnBrk="1" latinLnBrk="0" hangingPunct="1">
        <a:spcBef>
          <a:spcPct val="0"/>
        </a:spcBef>
        <a:buNone/>
        <a:defRPr sz="2800" b="1" i="0" kern="1200">
          <a:solidFill>
            <a:srgbClr val="C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6"/>
        </a:buClr>
        <a:buSzPct val="100000"/>
        <a:buFont typeface="Wingdings" pitchFamily="2" charset="2"/>
        <a:buChar char="§"/>
        <a:defRPr sz="24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1">
            <a:lumMod val="65000"/>
            <a:lumOff val="35000"/>
          </a:schemeClr>
        </a:buClr>
        <a:buSzPct val="75000"/>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1">
            <a:lumMod val="65000"/>
            <a:lumOff val="35000"/>
          </a:schemeClr>
        </a:buClr>
        <a:buSzPct val="70000"/>
        <a:buFont typeface="Courier New"/>
        <a:buChar char="o"/>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1">
            <a:lumMod val="65000"/>
            <a:lumOff val="35000"/>
          </a:schemeClr>
        </a:buClr>
        <a:buSzPct val="90000"/>
        <a:buFont typeface="Lucida Grande"/>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1">
            <a:lumMod val="65000"/>
            <a:lumOff val="35000"/>
          </a:schemeClr>
        </a:buClr>
        <a:buSzPct val="75000"/>
        <a:buFont typeface="Wingdings" pitchFamily="2" charset="2"/>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background.jpg"/>
          <p:cNvPicPr>
            <a:picLocks noChangeAspect="1"/>
          </p:cNvPicPr>
          <p:nvPr userDrawn="1"/>
        </p:nvPicPr>
        <p:blipFill>
          <a:blip r:embed="rId5" cstate="print"/>
          <a:stretch>
            <a:fillRect/>
          </a:stretch>
        </p:blipFill>
        <p:spPr>
          <a:xfrm>
            <a:off x="1" y="3289"/>
            <a:ext cx="9143997" cy="6857998"/>
          </a:xfrm>
          <a:prstGeom prst="rect">
            <a:avLst/>
          </a:prstGeom>
        </p:spPr>
      </p:pic>
      <p:sp>
        <p:nvSpPr>
          <p:cNvPr id="8" name="Rectangle 7"/>
          <p:cNvSpPr/>
          <p:nvPr userDrawn="1"/>
        </p:nvSpPr>
        <p:spPr>
          <a:xfrm>
            <a:off x="0" y="471523"/>
            <a:ext cx="9144000" cy="539970"/>
          </a:xfrm>
          <a:prstGeom prst="rect">
            <a:avLst/>
          </a:prstGeom>
          <a:noFill/>
          <a:ln>
            <a:noFill/>
          </a:ln>
          <a:effectLst>
            <a:outerShdw blurRad="50800" dist="38100" dir="5400000" algn="tl" rotWithShape="0">
              <a:schemeClr val="accent3">
                <a:lumMod val="75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0622" y="1960914"/>
            <a:ext cx="8229600" cy="4288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
          <p:cNvSpPr>
            <a:spLocks noGrp="1"/>
          </p:cNvSpPr>
          <p:nvPr>
            <p:ph type="title"/>
          </p:nvPr>
        </p:nvSpPr>
        <p:spPr>
          <a:xfrm>
            <a:off x="450622" y="1345345"/>
            <a:ext cx="8229600" cy="53997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3" name="Rectangle 12">
            <a:hlinkClick r:id="" action="ppaction://noaction"/>
          </p:cNvPr>
          <p:cNvSpPr/>
          <p:nvPr userDrawn="1"/>
        </p:nvSpPr>
        <p:spPr>
          <a:xfrm>
            <a:off x="5778500" y="6286500"/>
            <a:ext cx="349250" cy="387350"/>
          </a:xfrm>
          <a:prstGeom prst="rect">
            <a:avLst/>
          </a:prstGeom>
          <a:solidFill>
            <a:schemeClr val="tx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hlinkClick r:id="" action="ppaction://noaction"/>
          </p:cNvPr>
          <p:cNvSpPr/>
          <p:nvPr userDrawn="1"/>
        </p:nvSpPr>
        <p:spPr>
          <a:xfrm>
            <a:off x="6210300" y="6299200"/>
            <a:ext cx="349250" cy="387350"/>
          </a:xfrm>
          <a:prstGeom prst="rect">
            <a:avLst/>
          </a:prstGeom>
          <a:solidFill>
            <a:schemeClr val="tx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hlinkClick r:id="" action="ppaction://noaction"/>
          </p:cNvPr>
          <p:cNvSpPr/>
          <p:nvPr userDrawn="1"/>
        </p:nvSpPr>
        <p:spPr>
          <a:xfrm>
            <a:off x="6667500" y="6311900"/>
            <a:ext cx="349250" cy="387350"/>
          </a:xfrm>
          <a:prstGeom prst="rect">
            <a:avLst/>
          </a:prstGeom>
          <a:solidFill>
            <a:schemeClr val="tx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 action="ppaction://noaction"/>
          </p:cNvPr>
          <p:cNvSpPr/>
          <p:nvPr userDrawn="1"/>
        </p:nvSpPr>
        <p:spPr>
          <a:xfrm>
            <a:off x="7118350" y="6305550"/>
            <a:ext cx="349250" cy="387350"/>
          </a:xfrm>
          <a:prstGeom prst="rect">
            <a:avLst/>
          </a:prstGeom>
          <a:solidFill>
            <a:schemeClr val="tx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 action="ppaction://noaction"/>
          </p:cNvPr>
          <p:cNvSpPr/>
          <p:nvPr userDrawn="1"/>
        </p:nvSpPr>
        <p:spPr>
          <a:xfrm>
            <a:off x="7683500" y="6305550"/>
            <a:ext cx="1206500" cy="387350"/>
          </a:xfrm>
          <a:prstGeom prst="rect">
            <a:avLst/>
          </a:prstGeom>
          <a:solidFill>
            <a:schemeClr val="tx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4"/>
          </p:nvPr>
        </p:nvSpPr>
        <p:spPr>
          <a:xfrm>
            <a:off x="448026" y="6587908"/>
            <a:ext cx="381000" cy="212946"/>
          </a:xfrm>
          <a:prstGeom prst="rect">
            <a:avLst/>
          </a:prstGeom>
        </p:spPr>
        <p:txBody>
          <a:bodyPr vert="horz" lIns="91440" tIns="45720" rIns="91440" bIns="45720" rtlCol="0" anchor="ctr"/>
          <a:lstStyle>
            <a:lvl1pPr algn="l">
              <a:defRPr sz="800">
                <a:solidFill>
                  <a:schemeClr val="bg1"/>
                </a:solidFill>
              </a:defRPr>
            </a:lvl1pPr>
          </a:lstStyle>
          <a:p>
            <a:fld id="{9009FA9C-4127-4ED5-95F0-E229C4A52EA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l" defTabSz="914400" rtl="0" eaLnBrk="1" latinLnBrk="0" hangingPunct="1">
        <a:spcBef>
          <a:spcPct val="0"/>
        </a:spcBef>
        <a:buNone/>
        <a:defRPr sz="2800" b="1" i="0" kern="1200">
          <a:solidFill>
            <a:srgbClr val="C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6"/>
        </a:buClr>
        <a:buSzPct val="100000"/>
        <a:buFont typeface="Wingdings" pitchFamily="2" charset="2"/>
        <a:buChar char="§"/>
        <a:defRPr sz="24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1">
            <a:lumMod val="65000"/>
            <a:lumOff val="35000"/>
          </a:schemeClr>
        </a:buClr>
        <a:buSzPct val="75000"/>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1">
            <a:lumMod val="65000"/>
            <a:lumOff val="35000"/>
          </a:schemeClr>
        </a:buClr>
        <a:buSzPct val="70000"/>
        <a:buFont typeface="Courier New"/>
        <a:buChar char="o"/>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1">
            <a:lumMod val="65000"/>
            <a:lumOff val="35000"/>
          </a:schemeClr>
        </a:buClr>
        <a:buSzPct val="90000"/>
        <a:buFont typeface="Lucida Grande"/>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1">
            <a:lumMod val="65000"/>
            <a:lumOff val="35000"/>
          </a:schemeClr>
        </a:buClr>
        <a:buSzPct val="75000"/>
        <a:buFont typeface="Wingdings" pitchFamily="2" charset="2"/>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09FA9C-4127-4ED5-95F0-E229C4A52EA3}" type="slidenum">
              <a:rPr lang="en-US" smtClean="0"/>
              <a:pPr/>
              <a:t>1</a:t>
            </a:fld>
            <a:endParaRPr lang="en-US" dirty="0"/>
          </a:p>
        </p:txBody>
      </p:sp>
      <p:sp>
        <p:nvSpPr>
          <p:cNvPr id="7" name="Footer Placeholder 3"/>
          <p:cNvSpPr txBox="1">
            <a:spLocks/>
          </p:cNvSpPr>
          <p:nvPr/>
        </p:nvSpPr>
        <p:spPr>
          <a:xfrm>
            <a:off x="841528" y="6574283"/>
            <a:ext cx="910248" cy="232441"/>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900" cap="none" spc="0" normalizeH="0" baseline="0" noProof="0" dirty="0" smtClean="0">
                <a:ln>
                  <a:noFill/>
                </a:ln>
                <a:solidFill>
                  <a:schemeClr val="bg1"/>
                </a:solidFill>
                <a:effectLst/>
                <a:uLnTx/>
                <a:uFillTx/>
                <a:latin typeface="Arial" pitchFamily="34" charset="0"/>
                <a:ea typeface="+mn-ea"/>
                <a:cs typeface="Arial" pitchFamily="34" charset="0"/>
              </a:rPr>
              <a:t>PN</a:t>
            </a:r>
            <a:r>
              <a:rPr kumimoji="0" lang="en-US" sz="700" b="0" i="0" u="none" strike="noStrike" kern="900" cap="none" spc="0" normalizeH="0" noProof="0" dirty="0" smtClean="0">
                <a:ln>
                  <a:noFill/>
                </a:ln>
                <a:solidFill>
                  <a:schemeClr val="bg1"/>
                </a:solidFill>
                <a:effectLst/>
                <a:uLnTx/>
                <a:uFillTx/>
                <a:latin typeface="Arial" pitchFamily="34" charset="0"/>
                <a:ea typeface="+mn-ea"/>
                <a:cs typeface="Arial" pitchFamily="34" charset="0"/>
              </a:rPr>
              <a:t> </a:t>
            </a:r>
            <a:r>
              <a:rPr lang="en-US" sz="700" b="0" dirty="0" smtClean="0">
                <a:solidFill>
                  <a:schemeClr val="bg1"/>
                </a:solidFill>
                <a:latin typeface="Arial" pitchFamily="34" charset="0"/>
                <a:cs typeface="Arial" pitchFamily="34" charset="0"/>
              </a:rPr>
              <a:t>306620287</a:t>
            </a:r>
            <a:endParaRPr kumimoji="0" lang="en-US" sz="700" b="0" i="0" u="none" strike="noStrike" kern="9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8" name="Title 3"/>
          <p:cNvSpPr txBox="1">
            <a:spLocks/>
          </p:cNvSpPr>
          <p:nvPr/>
        </p:nvSpPr>
        <p:spPr>
          <a:xfrm>
            <a:off x="416438" y="2490481"/>
            <a:ext cx="8229600" cy="1372218"/>
          </a:xfrm>
          <a:prstGeom prst="rect">
            <a:avLst/>
          </a:prstGeom>
        </p:spPr>
        <p:txBody>
          <a:bodyPr/>
          <a:lstStyle/>
          <a:p>
            <a:pPr lvl="0" fontAlgn="auto">
              <a:spcAft>
                <a:spcPts val="0"/>
              </a:spcAft>
              <a:defRPr/>
            </a:pPr>
            <a:r>
              <a:rPr lang="en-US" sz="2800" b="1" dirty="0" smtClean="0">
                <a:solidFill>
                  <a:schemeClr val="bg1"/>
                </a:solidFill>
              </a:rPr>
              <a:t>Blood Basics</a:t>
            </a:r>
            <a:endParaRPr lang="en-US" sz="2800" b="1" dirty="0" smtClean="0">
              <a:solidFill>
                <a:schemeClr val="bg1"/>
              </a:solidFill>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10</a:t>
            </a:fld>
            <a:endParaRPr lang="en-US" dirty="0"/>
          </a:p>
        </p:txBody>
      </p:sp>
      <p:sp>
        <p:nvSpPr>
          <p:cNvPr id="5" name="Title 5"/>
          <p:cNvSpPr txBox="1">
            <a:spLocks/>
          </p:cNvSpPr>
          <p:nvPr/>
        </p:nvSpPr>
        <p:spPr>
          <a:xfrm>
            <a:off x="465480" y="696430"/>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Blood Components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Content Placeholder 2"/>
          <p:cNvSpPr txBox="1">
            <a:spLocks/>
          </p:cNvSpPr>
          <p:nvPr/>
        </p:nvSpPr>
        <p:spPr>
          <a:xfrm>
            <a:off x="527195" y="1425333"/>
            <a:ext cx="6568085" cy="455299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24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Platelets</a:t>
            </a:r>
          </a:p>
          <a:p>
            <a:pPr marL="800100" lvl="1" indent="-342900" fontAlgn="auto">
              <a:spcBef>
                <a:spcPts val="432"/>
              </a:spcBef>
              <a:spcAft>
                <a:spcPts val="0"/>
              </a:spcAft>
              <a:buClr>
                <a:schemeClr val="accent6"/>
              </a:buClr>
              <a:buSzPct val="100000"/>
              <a:buFont typeface="Wingdings" pitchFamily="2" charset="2"/>
              <a:buChar cha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Purpose/facts:</a:t>
            </a:r>
          </a:p>
          <a:p>
            <a:pPr marL="1082675" lvl="2" indent="-284163" fontAlgn="auto">
              <a:spcBef>
                <a:spcPts val="432"/>
              </a:spcBef>
              <a:spcAft>
                <a:spcPts val="0"/>
              </a:spcAft>
              <a:buSzPct val="75000"/>
              <a:buFont typeface="Arial" pitchFamily="34" charset="0"/>
              <a:buChar char="–"/>
            </a:pPr>
            <a:r>
              <a:rPr lang="en-US" dirty="0" smtClean="0">
                <a:solidFill>
                  <a:schemeClr val="tx1">
                    <a:lumMod val="65000"/>
                    <a:lumOff val="35000"/>
                  </a:schemeClr>
                </a:solidFill>
                <a:cs typeface="Arial" pitchFamily="34" charset="0"/>
              </a:rPr>
              <a:t>Essential for blood clotting</a:t>
            </a:r>
          </a:p>
          <a:p>
            <a:pPr marL="1082675" lvl="2" indent="-284163" fontAlgn="auto">
              <a:spcBef>
                <a:spcPts val="432"/>
              </a:spcBef>
              <a:spcAft>
                <a:spcPts val="0"/>
              </a:spcAft>
              <a:buSzPct val="75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Forms platelet clot at an injury site</a:t>
            </a:r>
          </a:p>
          <a:p>
            <a:pPr marL="800100" lvl="1" indent="-342900" fontAlgn="auto">
              <a:spcBef>
                <a:spcPts val="432"/>
              </a:spcBef>
              <a:spcAft>
                <a:spcPts val="0"/>
              </a:spcAft>
              <a:buClr>
                <a:schemeClr val="accent6"/>
              </a:buClr>
              <a:buSzPct val="100000"/>
              <a:buFont typeface="Wingdings" pitchFamily="2" charset="2"/>
              <a:buChar char="§"/>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Reasons for transfusions:</a:t>
            </a:r>
            <a:r>
              <a:rPr kumimoji="0" lang="en-US" sz="20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1087438" lvl="2" indent="-288925" fontAlgn="auto">
              <a:spcBef>
                <a:spcPts val="432"/>
              </a:spcBef>
              <a:spcAft>
                <a:spcPts val="0"/>
              </a:spcAft>
              <a:buSzPct val="75000"/>
              <a:buFont typeface="Arial" pitchFamily="34" charset="0"/>
              <a:buChar char="–"/>
              <a:defRP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Acute blood loss</a:t>
            </a:r>
          </a:p>
          <a:p>
            <a:pPr marL="1087438" lvl="2" indent="-288925" fontAlgn="auto">
              <a:spcBef>
                <a:spcPts val="432"/>
              </a:spcBef>
              <a:spcAft>
                <a:spcPts val="0"/>
              </a:spcAft>
              <a:buSzPct val="75000"/>
              <a:buFont typeface="Arial" pitchFamily="34" charset="0"/>
              <a:buChar char="–"/>
              <a:defRP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Reduced platelet production due to </a:t>
            </a:r>
            <a:endParaRPr lang="en-US" dirty="0" smtClean="0">
              <a:solidFill>
                <a:schemeClr val="tx1">
                  <a:lumMod val="65000"/>
                  <a:lumOff val="35000"/>
                </a:schemeClr>
              </a:solidFill>
              <a:cs typeface="Arial" pitchFamily="34" charset="0"/>
            </a:endParaRPr>
          </a:p>
          <a:p>
            <a:pPr marL="1087438" lvl="2" indent="-288925" fontAlgn="auto">
              <a:spcBef>
                <a:spcPts val="432"/>
              </a:spcBef>
              <a:spcAft>
                <a:spcPts val="0"/>
              </a:spcAft>
              <a:buSzPct val="75000"/>
              <a:defRP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chemotherapy </a:t>
            </a:r>
          </a:p>
          <a:p>
            <a:pPr marL="1087438" lvl="2" indent="-288925" fontAlgn="auto">
              <a:spcBef>
                <a:spcPts val="432"/>
              </a:spcBef>
              <a:spcAft>
                <a:spcPts val="0"/>
              </a:spcAft>
              <a:buSzPct val="75000"/>
              <a:buFont typeface="Arial" pitchFamily="34" charset="0"/>
              <a:buChar char="–"/>
              <a:defRP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Improperly functioning platelets</a:t>
            </a:r>
          </a:p>
          <a:p>
            <a:pPr marL="1087438" lvl="2" indent="-288925" fontAlgn="auto">
              <a:spcBef>
                <a:spcPts val="432"/>
              </a:spcBef>
              <a:spcAft>
                <a:spcPts val="0"/>
              </a:spcAft>
              <a:buSzPct val="75000"/>
              <a:buFont typeface="Arial" pitchFamily="34" charset="0"/>
              <a:buChar char="–"/>
              <a:defRP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Open-heart surgery</a:t>
            </a:r>
          </a:p>
          <a:p>
            <a:pPr marL="1087438" lvl="2" indent="-288925" fontAlgn="auto">
              <a:spcBef>
                <a:spcPts val="432"/>
              </a:spcBef>
              <a:spcAft>
                <a:spcPts val="0"/>
              </a:spcAft>
              <a:buSzPct val="75000"/>
              <a:buFont typeface="Arial" pitchFamily="34" charset="0"/>
              <a:buChar char="–"/>
              <a:defRP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Organ transplants</a:t>
            </a:r>
          </a:p>
          <a:p>
            <a:pPr marL="800100" lvl="1" indent="-342900" fontAlgn="auto">
              <a:spcBef>
                <a:spcPts val="432"/>
              </a:spcBef>
              <a:spcAft>
                <a:spcPts val="0"/>
              </a:spcAft>
              <a:buClr>
                <a:schemeClr val="accent6"/>
              </a:buClr>
              <a:buSzPct val="100000"/>
              <a:buFont typeface="Wingdings" pitchFamily="2" charset="2"/>
              <a:buChar char="§"/>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Circulation life span—7 to 10 days </a:t>
            </a:r>
          </a:p>
          <a:p>
            <a:pPr marL="800100" lvl="1" indent="-342900" fontAlgn="auto">
              <a:spcBef>
                <a:spcPts val="432"/>
              </a:spcBef>
              <a:spcAft>
                <a:spcPts val="0"/>
              </a:spcAft>
              <a:buClr>
                <a:schemeClr val="accent6"/>
              </a:buClr>
              <a:buSzPct val="100000"/>
              <a:buFont typeface="Wingdings" pitchFamily="2" charset="2"/>
              <a:buChar char="§"/>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Platelet unit shelf life—5 to 7 days</a:t>
            </a:r>
          </a:p>
          <a:p>
            <a:pPr marL="342900" marR="0" lvl="0" indent="-342900" algn="l" defTabSz="914400" rtl="0" eaLnBrk="1" fontAlgn="auto" latinLnBrk="0" hangingPunct="1">
              <a:lnSpc>
                <a:spcPct val="100000"/>
              </a:lnSpc>
              <a:spcBef>
                <a:spcPts val="432"/>
              </a:spcBef>
              <a:spcAft>
                <a:spcPts val="0"/>
              </a:spcAft>
              <a:buClr>
                <a:schemeClr val="accent6"/>
              </a:buClr>
              <a:buSzPct val="100000"/>
              <a:buFont typeface="Wingdings" pitchFamily="2" charset="2"/>
              <a:buNone/>
              <a:tabLst/>
              <a:defRPr/>
            </a:pPr>
            <a:endParaRPr kumimoji="0" lang="en-US" sz="20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6385635" y="2365505"/>
            <a:ext cx="1743584" cy="20964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animEffect transition="in" filter="blinds(horizontal)">
                                      <p:cBhvr>
                                        <p:cTn id="35" dur="500"/>
                                        <p:tgtEl>
                                          <p:spTgt spid="7">
                                            <p:txEl>
                                              <p:pRg st="11" end="1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7">
                                            <p:txEl>
                                              <p:pRg st="12" end="12"/>
                                            </p:txEl>
                                          </p:spTgt>
                                        </p:tgtEl>
                                        <p:attrNameLst>
                                          <p:attrName>style.visibility</p:attrName>
                                        </p:attrNameLst>
                                      </p:cBhvr>
                                      <p:to>
                                        <p:strVal val="visible"/>
                                      </p:to>
                                    </p:set>
                                    <p:animEffect transition="in" filter="blinds(horizontal)">
                                      <p:cBhvr>
                                        <p:cTn id="38"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11</a:t>
            </a:fld>
            <a:endParaRPr lang="en-US" dirty="0"/>
          </a:p>
        </p:txBody>
      </p:sp>
      <p:sp>
        <p:nvSpPr>
          <p:cNvPr id="5" name="Title 5"/>
          <p:cNvSpPr txBox="1">
            <a:spLocks/>
          </p:cNvSpPr>
          <p:nvPr/>
        </p:nvSpPr>
        <p:spPr>
          <a:xfrm>
            <a:off x="488629" y="673281"/>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Blood Components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Content Placeholder 2"/>
          <p:cNvSpPr txBox="1">
            <a:spLocks/>
          </p:cNvSpPr>
          <p:nvPr/>
        </p:nvSpPr>
        <p:spPr>
          <a:xfrm>
            <a:off x="468509" y="1375784"/>
            <a:ext cx="7784239" cy="470751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24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Transfusion Platelet Doses:</a:t>
            </a: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indent="-342900" fontAlgn="auto">
              <a:spcBef>
                <a:spcPct val="20000"/>
              </a:spcBef>
              <a:spcAft>
                <a:spcPts val="0"/>
              </a:spcAft>
              <a:buClr>
                <a:schemeClr val="accent6"/>
              </a:buClr>
              <a:buSzPct val="100000"/>
              <a:defRPr/>
            </a:pPr>
            <a:r>
              <a:rPr lang="en-US" sz="2000" dirty="0" smtClean="0">
                <a:solidFill>
                  <a:schemeClr val="tx1">
                    <a:lumMod val="65000"/>
                    <a:lumOff val="35000"/>
                  </a:schemeClr>
                </a:solidFill>
                <a:cs typeface="Arial" pitchFamily="34" charset="0"/>
              </a:rPr>
              <a:t>These doses are on average and can vary for each patient.</a:t>
            </a:r>
            <a:endParaRPr lang="en-US" sz="2000" b="1" dirty="0" smtClean="0">
              <a:solidFill>
                <a:schemeClr val="tx1">
                  <a:lumMod val="65000"/>
                  <a:lumOff val="35000"/>
                </a:schemeClr>
              </a:solidFill>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Trauma patients: 2 to 4 units in first 24 hours or until stabilized</a:t>
            </a: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Organ transplant: </a:t>
            </a:r>
          </a:p>
          <a:p>
            <a:pPr marL="1143000" marR="0" lvl="2" indent="-228600" algn="l" defTabSz="914400" rtl="0" eaLnBrk="1" fontAlgn="auto" latinLnBrk="0" hangingPunct="1">
              <a:lnSpc>
                <a:spcPct val="100000"/>
              </a:lnSpc>
              <a:spcBef>
                <a:spcPct val="20000"/>
              </a:spcBef>
              <a:spcAft>
                <a:spcPts val="0"/>
              </a:spcAft>
              <a:buSzPct val="100000"/>
              <a:buFont typeface="Arial" pitchFamily="34" charset="0"/>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Heart: 1 to 4 units</a:t>
            </a:r>
          </a:p>
          <a:p>
            <a:pPr marL="1143000" marR="0" lvl="2" indent="-228600" algn="l" defTabSz="914400" rtl="0" eaLnBrk="1" fontAlgn="auto" latinLnBrk="0" hangingPunct="1">
              <a:lnSpc>
                <a:spcPct val="100000"/>
              </a:lnSpc>
              <a:spcBef>
                <a:spcPct val="20000"/>
              </a:spcBef>
              <a:spcAft>
                <a:spcPts val="0"/>
              </a:spcAft>
              <a:buSzPct val="100000"/>
              <a:buFont typeface="Arial" pitchFamily="34" charset="0"/>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Liver: 2 to 6 units</a:t>
            </a:r>
          </a:p>
          <a:p>
            <a:pPr marL="1143000" marR="0" lvl="2" indent="-228600" algn="l" defTabSz="914400" rtl="0" eaLnBrk="1" fontAlgn="auto" latinLnBrk="0" hangingPunct="1">
              <a:lnSpc>
                <a:spcPct val="100000"/>
              </a:lnSpc>
              <a:spcBef>
                <a:spcPct val="20000"/>
              </a:spcBef>
              <a:spcAft>
                <a:spcPts val="0"/>
              </a:spcAft>
              <a:buSzPct val="100000"/>
              <a:buFont typeface="Arial" pitchFamily="34" charset="0"/>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Lung: 1 to 4 units</a:t>
            </a:r>
          </a:p>
          <a:p>
            <a:pPr marL="1143000" marR="0" lvl="2" indent="-228600" algn="l" defTabSz="914400" rtl="0" eaLnBrk="1" fontAlgn="auto" latinLnBrk="0" hangingPunct="1">
              <a:lnSpc>
                <a:spcPct val="100000"/>
              </a:lnSpc>
              <a:spcBef>
                <a:spcPct val="20000"/>
              </a:spcBef>
              <a:spcAft>
                <a:spcPts val="0"/>
              </a:spcAft>
              <a:buSzPct val="100000"/>
              <a:buFont typeface="Arial" pitchFamily="34" charset="0"/>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Heart/Lung: 2 to 6 units</a:t>
            </a: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Bone marrow: 2 to 4 units/day</a:t>
            </a: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Premature baby (less than 30 weeks gestation): 1 unit/day</a:t>
            </a: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Chemotherapy: 1 to 2 units/day</a:t>
            </a:r>
          </a:p>
          <a:p>
            <a:pPr marL="742950" lvl="1" indent="-285750" fontAlgn="auto">
              <a:spcBef>
                <a:spcPct val="20000"/>
              </a:spcBef>
              <a:spcAft>
                <a:spcPts val="0"/>
              </a:spcAft>
              <a:buClr>
                <a:srgbClr val="F4934A"/>
              </a:buClr>
              <a:buSzPct val="100000"/>
              <a:buFont typeface="Wingdings" pitchFamily="2" charset="2"/>
              <a:buChar char="§"/>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Cardiac bypass: 1 to 2 </a:t>
            </a:r>
            <a:r>
              <a:rPr lang="en-US" sz="2000" dirty="0" smtClean="0">
                <a:solidFill>
                  <a:schemeClr val="tx1">
                    <a:lumMod val="65000"/>
                    <a:lumOff val="35000"/>
                  </a:schemeClr>
                </a:solidFill>
                <a:cs typeface="Arial" pitchFamily="34" charset="0"/>
              </a:rPr>
              <a:t>units </a:t>
            </a:r>
          </a:p>
          <a:p>
            <a:pPr marL="742950" lvl="1" indent="-285750" fontAlgn="auto">
              <a:spcBef>
                <a:spcPct val="20000"/>
              </a:spcBef>
              <a:spcAft>
                <a:spcPts val="0"/>
              </a:spcAft>
              <a:buClr>
                <a:srgbClr val="F4934A"/>
              </a:buClr>
              <a:buSzPct val="100000"/>
              <a:buFont typeface="Wingdings" pitchFamily="2" charset="2"/>
              <a:buChar char="§"/>
              <a:defRPr/>
            </a:pPr>
            <a:endParaRPr lang="en-US" sz="1000" dirty="0" smtClean="0">
              <a:solidFill>
                <a:schemeClr val="tx1">
                  <a:lumMod val="65000"/>
                  <a:lumOff val="35000"/>
                </a:schemeClr>
              </a:solidFill>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12</a:t>
            </a:fld>
            <a:endParaRPr lang="en-US" dirty="0"/>
          </a:p>
        </p:txBody>
      </p:sp>
      <p:sp>
        <p:nvSpPr>
          <p:cNvPr id="5" name="Title 5"/>
          <p:cNvSpPr txBox="1">
            <a:spLocks/>
          </p:cNvSpPr>
          <p:nvPr/>
        </p:nvSpPr>
        <p:spPr>
          <a:xfrm>
            <a:off x="465480" y="696430"/>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Blood Components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Content Placeholder 2"/>
          <p:cNvSpPr txBox="1">
            <a:spLocks/>
          </p:cNvSpPr>
          <p:nvPr/>
        </p:nvSpPr>
        <p:spPr>
          <a:xfrm>
            <a:off x="510551" y="1408421"/>
            <a:ext cx="5012377" cy="455299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24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Plasma</a:t>
            </a:r>
          </a:p>
          <a:p>
            <a:pPr marL="800100" lvl="1" indent="-342900" fontAlgn="auto">
              <a:spcBef>
                <a:spcPct val="20000"/>
              </a:spcBef>
              <a:spcAft>
                <a:spcPts val="0"/>
              </a:spcAft>
              <a:buClr>
                <a:schemeClr val="accent6"/>
              </a:buClr>
              <a:buSzPct val="100000"/>
              <a:buFont typeface="Wingdings" pitchFamily="2" charset="2"/>
              <a:buChar cha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ndalus" pitchFamily="2" charset="-78"/>
              </a:rPr>
              <a:t>Purpose/facts:</a:t>
            </a:r>
          </a:p>
          <a:p>
            <a:pPr marL="1087438" lvl="2" indent="-288925" fontAlgn="auto">
              <a:spcBef>
                <a:spcPct val="20000"/>
              </a:spcBef>
              <a:spcAft>
                <a:spcPts val="0"/>
              </a:spcAft>
              <a:buSzPct val="100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ndalus" pitchFamily="2" charset="-78"/>
              </a:rPr>
              <a:t>90% water</a:t>
            </a:r>
          </a:p>
          <a:p>
            <a:pPr marL="1087438" lvl="2" indent="-288925" fontAlgn="auto">
              <a:spcBef>
                <a:spcPct val="20000"/>
              </a:spcBef>
              <a:spcAft>
                <a:spcPts val="0"/>
              </a:spcAft>
              <a:buSzPct val="100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ndalus" pitchFamily="2" charset="-78"/>
              </a:rPr>
              <a:t>Carries blood cells, proteins, hormones and other substances</a:t>
            </a:r>
          </a:p>
          <a:p>
            <a:pPr marL="1087438" lvl="2" indent="-288925" fontAlgn="auto">
              <a:spcBef>
                <a:spcPct val="20000"/>
              </a:spcBef>
              <a:spcAft>
                <a:spcPts val="0"/>
              </a:spcAft>
              <a:buSzPct val="100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ndalus" pitchFamily="2" charset="-78"/>
              </a:rPr>
              <a:t>Accounts for about 55% of total blood volume</a:t>
            </a:r>
          </a:p>
          <a:p>
            <a:pPr marL="1087438" lvl="2" indent="-288925" fontAlgn="auto">
              <a:spcBef>
                <a:spcPct val="20000"/>
              </a:spcBef>
              <a:spcAft>
                <a:spcPts val="0"/>
              </a:spcAft>
              <a:buSzPct val="100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ndalus" pitchFamily="2" charset="-78"/>
              </a:rPr>
              <a:t>Fresh frozen plasma is used in transfusions</a:t>
            </a:r>
          </a:p>
          <a:p>
            <a:pPr marL="800100" lvl="1" indent="-342900" fontAlgn="auto">
              <a:spcBef>
                <a:spcPct val="20000"/>
              </a:spcBef>
              <a:spcAft>
                <a:spcPts val="0"/>
              </a:spcAft>
              <a:buClr>
                <a:schemeClr val="accent6"/>
              </a:buClr>
              <a:buSzPct val="100000"/>
              <a:buFont typeface="Wingdings" pitchFamily="2" charset="2"/>
              <a:buChar cha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ndalus" pitchFamily="2" charset="-78"/>
              </a:rPr>
              <a:t>Reasons for transfusions:</a:t>
            </a:r>
          </a:p>
          <a:p>
            <a:pPr marL="1087438" lvl="2" indent="-288925" fontAlgn="auto">
              <a:spcBef>
                <a:spcPct val="20000"/>
              </a:spcBef>
              <a:spcAft>
                <a:spcPts val="0"/>
              </a:spcAft>
              <a:buSzPct val="100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ndalus" pitchFamily="2" charset="-78"/>
              </a:rPr>
              <a:t>Coagulation or bleeding disorders</a:t>
            </a:r>
          </a:p>
          <a:p>
            <a:pPr marL="1087438" lvl="2" indent="-288925" fontAlgn="auto">
              <a:spcBef>
                <a:spcPct val="20000"/>
              </a:spcBef>
              <a:spcAft>
                <a:spcPts val="0"/>
              </a:spcAft>
              <a:buSzPct val="100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ndalus" pitchFamily="2" charset="-78"/>
              </a:rPr>
              <a:t>Acute blood loss</a:t>
            </a:r>
          </a:p>
          <a:p>
            <a:pPr marL="1087438" lvl="2" indent="-288925" fontAlgn="auto">
              <a:spcBef>
                <a:spcPct val="20000"/>
              </a:spcBef>
              <a:spcAft>
                <a:spcPts val="0"/>
              </a:spcAft>
              <a:buSzPct val="100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ndalus" pitchFamily="2" charset="-78"/>
              </a:rPr>
              <a:t>Severe burns</a:t>
            </a: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1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ndalus" pitchFamily="2" charset="-78"/>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ndalus" pitchFamily="2" charset="-78"/>
              </a:rPr>
              <a:t>	</a:t>
            </a:r>
            <a:endParaRPr kumimoji="0" lang="en-US" sz="1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ndalus" pitchFamily="2" charset="-78"/>
            </a:endParaRPr>
          </a:p>
        </p:txBody>
      </p:sp>
      <p:pic>
        <p:nvPicPr>
          <p:cNvPr id="8" name="Picture 2"/>
          <p:cNvPicPr>
            <a:picLocks noChangeAspect="1" noChangeArrowheads="1"/>
          </p:cNvPicPr>
          <p:nvPr/>
        </p:nvPicPr>
        <p:blipFill>
          <a:blip r:embed="rId3" cstate="print"/>
          <a:srcRect/>
          <a:stretch>
            <a:fillRect/>
          </a:stretch>
        </p:blipFill>
        <p:spPr bwMode="auto">
          <a:xfrm>
            <a:off x="6037500" y="2173605"/>
            <a:ext cx="1790700" cy="2419350"/>
          </a:xfrm>
          <a:prstGeom prst="rect">
            <a:avLst/>
          </a:prstGeom>
          <a:noFill/>
          <a:ln w="9525">
            <a:noFill/>
            <a:miter lim="800000"/>
            <a:headEnd/>
            <a:tailEnd/>
          </a:ln>
          <a:effectLst/>
        </p:spPr>
      </p:pic>
      <p:sp>
        <p:nvSpPr>
          <p:cNvPr id="9" name="TextBox 8"/>
          <p:cNvSpPr txBox="1"/>
          <p:nvPr/>
        </p:nvSpPr>
        <p:spPr>
          <a:xfrm>
            <a:off x="993371" y="5738608"/>
            <a:ext cx="6887688" cy="707886"/>
          </a:xfrm>
          <a:prstGeom prst="rect">
            <a:avLst/>
          </a:prstGeom>
          <a:noFill/>
        </p:spPr>
        <p:txBody>
          <a:bodyPr wrap="square" rtlCol="0">
            <a:spAutoFit/>
          </a:bodyPr>
          <a:lstStyle/>
          <a:p>
            <a:pPr marL="347663" indent="-347663">
              <a:buClr>
                <a:srgbClr val="F4934A"/>
              </a:buClr>
              <a:buFont typeface="Wingdings" pitchFamily="2" charset="2"/>
              <a:buChar char="§"/>
            </a:pPr>
            <a:r>
              <a:rPr lang="en-US" sz="2000" dirty="0" smtClean="0">
                <a:solidFill>
                  <a:schemeClr val="tx1">
                    <a:lumMod val="65000"/>
                    <a:lumOff val="35000"/>
                  </a:schemeClr>
                </a:solidFill>
                <a:cs typeface="Arial" pitchFamily="34" charset="0"/>
              </a:rPr>
              <a:t>Plasma unit shelf life—once frozen, can be stored for </a:t>
            </a:r>
          </a:p>
          <a:p>
            <a:pPr>
              <a:buClr>
                <a:srgbClr val="F4934A"/>
              </a:buClr>
            </a:pPr>
            <a:r>
              <a:rPr lang="en-US" sz="2000" dirty="0" smtClean="0">
                <a:solidFill>
                  <a:schemeClr val="tx1">
                    <a:lumMod val="65000"/>
                    <a:lumOff val="35000"/>
                  </a:schemeClr>
                </a:solidFill>
                <a:cs typeface="Arial" pitchFamily="34" charset="0"/>
              </a:rPr>
              <a:t>     1 to 7 years</a:t>
            </a:r>
            <a:endParaRPr lang="en-US" sz="2000" dirty="0">
              <a:solidFill>
                <a:schemeClr val="tx1">
                  <a:lumMod val="65000"/>
                  <a:lumOff val="35000"/>
                </a:schemeClr>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13</a:t>
            </a:fld>
            <a:endParaRPr lang="en-US" dirty="0"/>
          </a:p>
        </p:txBody>
      </p:sp>
      <p:sp>
        <p:nvSpPr>
          <p:cNvPr id="5" name="Title 5"/>
          <p:cNvSpPr txBox="1">
            <a:spLocks/>
          </p:cNvSpPr>
          <p:nvPr/>
        </p:nvSpPr>
        <p:spPr>
          <a:xfrm>
            <a:off x="465480" y="684856"/>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Blood Vocabulary </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Content Placeholder 2"/>
          <p:cNvSpPr txBox="1">
            <a:spLocks/>
          </p:cNvSpPr>
          <p:nvPr/>
        </p:nvSpPr>
        <p:spPr>
          <a:xfrm>
            <a:off x="487844" y="1626568"/>
            <a:ext cx="8001001" cy="3951288"/>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80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Antigen:</a:t>
            </a:r>
          </a:p>
          <a:p>
            <a:pPr marL="511175" marR="0" lvl="1" indent="-285750" algn="l" defTabSz="914400" rtl="0" eaLnBrk="1" fontAlgn="auto" latinLnBrk="0" hangingPunct="1">
              <a:lnSpc>
                <a:spcPct val="100000"/>
              </a:lnSpc>
              <a:spcBef>
                <a:spcPct val="20000"/>
              </a:spcBef>
              <a:spcAft>
                <a:spcPts val="0"/>
              </a:spcAft>
              <a:buClr>
                <a:schemeClr val="tx1">
                  <a:lumMod val="65000"/>
                  <a:lumOff val="35000"/>
                </a:schemeClr>
              </a:buClr>
              <a:buSzPct val="75000"/>
              <a:buFont typeface="Arial" pitchFamily="34" charset="0"/>
              <a:buNone/>
              <a:tabLst/>
              <a:defRPr/>
            </a:pPr>
            <a:r>
              <a:rPr kumimoji="0" lang="en-US" sz="7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Substance, usually a protein, that stimulates production of an antibody</a:t>
            </a:r>
            <a:r>
              <a:rPr kumimoji="0" lang="en-US" sz="7200" b="0" i="0" u="none" strike="noStrike" kern="1200" cap="none" spc="0" normalizeH="0" noProof="0" dirty="0" smtClean="0">
                <a:ln>
                  <a:noFill/>
                </a:ln>
                <a:solidFill>
                  <a:schemeClr val="tx1">
                    <a:lumMod val="65000"/>
                    <a:lumOff val="35000"/>
                  </a:schemeClr>
                </a:solidFill>
                <a:effectLst/>
                <a:uLnTx/>
                <a:uFillTx/>
                <a:latin typeface="Arial" pitchFamily="34" charset="0"/>
                <a:ea typeface="+mn-ea"/>
                <a:cs typeface="Arial" pitchFamily="34" charset="0"/>
              </a:rPr>
              <a:t> </a:t>
            </a:r>
            <a:r>
              <a:rPr kumimoji="0" lang="en-US" sz="7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and is found on red blood cells, white blood cells and platelets</a:t>
            </a: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5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80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Antibody:</a:t>
            </a:r>
          </a:p>
          <a:p>
            <a:pPr marL="463550" marR="0" lvl="1" indent="-6350" algn="l" defTabSz="914400" rtl="0" eaLnBrk="1" fontAlgn="auto" latinLnBrk="0" hangingPunct="1">
              <a:lnSpc>
                <a:spcPct val="100000"/>
              </a:lnSpc>
              <a:spcBef>
                <a:spcPct val="20000"/>
              </a:spcBef>
              <a:spcAft>
                <a:spcPts val="0"/>
              </a:spcAft>
              <a:buClr>
                <a:schemeClr val="tx1">
                  <a:lumMod val="65000"/>
                  <a:lumOff val="35000"/>
                </a:schemeClr>
              </a:buClr>
              <a:buSzPct val="75000"/>
              <a:buFont typeface="Arial" pitchFamily="34" charset="0"/>
              <a:buNone/>
              <a:tabLst/>
              <a:defRPr/>
            </a:pPr>
            <a:r>
              <a:rPr kumimoji="0" lang="en-US" sz="7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Protein that is found in plasma is produced in response to a foreign substance such as transfused cells or invading organisms</a:t>
            </a: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29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80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Hemoglobin:</a:t>
            </a:r>
          </a:p>
          <a:p>
            <a:pPr marL="463550" marR="0" lvl="1" indent="-6350" algn="l" defTabSz="914400" rtl="0" eaLnBrk="1" fontAlgn="auto" latinLnBrk="0" hangingPunct="1">
              <a:lnSpc>
                <a:spcPct val="100000"/>
              </a:lnSpc>
              <a:spcBef>
                <a:spcPct val="20000"/>
              </a:spcBef>
              <a:spcAft>
                <a:spcPts val="0"/>
              </a:spcAft>
              <a:buClr>
                <a:schemeClr val="tx1">
                  <a:lumMod val="65000"/>
                  <a:lumOff val="35000"/>
                </a:schemeClr>
              </a:buClr>
              <a:buSzPct val="75000"/>
              <a:buFont typeface="Arial" pitchFamily="34" charset="0"/>
              <a:buNone/>
              <a:tabLst/>
              <a:defRPr/>
            </a:pPr>
            <a:r>
              <a:rPr kumimoji="0" lang="en-US" sz="7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Oxygen-carrying pigment of red blood cells that gives them their red color and serves to carry oxygen to the tissues</a:t>
            </a: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2900" b="0" i="0" u="none" strike="noStrike" kern="1200" cap="none" spc="0" normalizeH="0" baseline="0" noProof="0" dirty="0" smtClean="0">
              <a:ln>
                <a:noFill/>
              </a:ln>
              <a:solidFill>
                <a:schemeClr val="accent1">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8000" i="0" u="none" strike="noStrike" kern="1200" cap="none" spc="0" normalizeH="0" baseline="0" noProof="0" dirty="0" err="1" smtClean="0">
                <a:ln>
                  <a:noFill/>
                </a:ln>
                <a:solidFill>
                  <a:schemeClr val="tx1">
                    <a:lumMod val="65000"/>
                    <a:lumOff val="35000"/>
                  </a:schemeClr>
                </a:solidFill>
                <a:effectLst/>
                <a:uLnTx/>
                <a:uFillTx/>
                <a:latin typeface="Arial" pitchFamily="34" charset="0"/>
                <a:ea typeface="+mn-ea"/>
                <a:cs typeface="Arial" pitchFamily="34" charset="0"/>
              </a:rPr>
              <a:t>Hematocrit</a:t>
            </a:r>
            <a:r>
              <a:rPr kumimoji="0" lang="en-US" sz="80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a:t>
            </a:r>
          </a:p>
          <a:p>
            <a:pPr marL="742950" marR="0" lvl="1" indent="-285750" algn="l" defTabSz="914400" rtl="0" eaLnBrk="1" fontAlgn="auto" latinLnBrk="0" hangingPunct="1">
              <a:lnSpc>
                <a:spcPct val="100000"/>
              </a:lnSpc>
              <a:spcBef>
                <a:spcPct val="20000"/>
              </a:spcBef>
              <a:spcAft>
                <a:spcPts val="0"/>
              </a:spcAft>
              <a:buClr>
                <a:schemeClr val="tx1">
                  <a:lumMod val="65000"/>
                  <a:lumOff val="35000"/>
                </a:schemeClr>
              </a:buClr>
              <a:buSzPct val="75000"/>
              <a:buFont typeface="Arial" pitchFamily="34" charset="0"/>
              <a:buNone/>
              <a:tabLst/>
              <a:defRPr/>
            </a:pPr>
            <a:r>
              <a:rPr kumimoji="0" lang="en-US" sz="7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Blood test that measures the percentage of whole blood volume that is </a:t>
            </a:r>
          </a:p>
          <a:p>
            <a:pPr marL="742950" marR="0" lvl="1" indent="-285750" algn="l" defTabSz="914400" rtl="0" eaLnBrk="1" fontAlgn="auto" latinLnBrk="0" hangingPunct="1">
              <a:lnSpc>
                <a:spcPct val="100000"/>
              </a:lnSpc>
              <a:spcBef>
                <a:spcPct val="20000"/>
              </a:spcBef>
              <a:spcAft>
                <a:spcPts val="0"/>
              </a:spcAft>
              <a:buClr>
                <a:schemeClr val="tx1">
                  <a:lumMod val="65000"/>
                  <a:lumOff val="35000"/>
                </a:schemeClr>
              </a:buClr>
              <a:buSzPct val="75000"/>
              <a:buFont typeface="Arial" pitchFamily="34" charset="0"/>
              <a:buNone/>
              <a:tabLst/>
              <a:defRPr/>
            </a:pPr>
            <a:r>
              <a:rPr kumimoji="0" lang="en-US" sz="7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made up of red blood cells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14</a:t>
            </a:fld>
            <a:endParaRPr lang="en-US" dirty="0"/>
          </a:p>
        </p:txBody>
      </p:sp>
      <p:sp>
        <p:nvSpPr>
          <p:cNvPr id="5" name="Title 5"/>
          <p:cNvSpPr txBox="1">
            <a:spLocks/>
          </p:cNvSpPr>
          <p:nvPr/>
        </p:nvSpPr>
        <p:spPr>
          <a:xfrm>
            <a:off x="338871" y="655296"/>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Blood Types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Content Placeholder 11"/>
          <p:cNvSpPr txBox="1">
            <a:spLocks/>
          </p:cNvSpPr>
          <p:nvPr/>
        </p:nvSpPr>
        <p:spPr>
          <a:xfrm>
            <a:off x="411773" y="1565276"/>
            <a:ext cx="7105650" cy="3951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24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What makes blood a certain “type:”</a:t>
            </a: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1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There are 30 major blood group systems </a:t>
            </a:r>
            <a:b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b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(including the ABO and </a:t>
            </a:r>
            <a:r>
              <a:rPr kumimoji="0" lang="en-US" sz="2000" b="0" i="0" u="none" strike="noStrike" kern="1200" cap="none" spc="0" normalizeH="0" baseline="0" noProof="0" dirty="0" err="1" smtClean="0">
                <a:ln>
                  <a:noFill/>
                </a:ln>
                <a:solidFill>
                  <a:schemeClr val="tx1">
                    <a:lumMod val="65000"/>
                    <a:lumOff val="35000"/>
                  </a:schemeClr>
                </a:solidFill>
                <a:effectLst/>
                <a:uLnTx/>
                <a:uFillTx/>
                <a:latin typeface="Arial" pitchFamily="34" charset="0"/>
                <a:ea typeface="+mn-ea"/>
                <a:cs typeface="Arial" pitchFamily="34" charset="0"/>
              </a:rPr>
              <a:t>Rh</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systems)</a:t>
            </a: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Each is genetically inherited and expresses antigens on red blood cells that are unique</a:t>
            </a: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There are more than 400 blood group antigens</a:t>
            </a: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Your blood type is determined by your parents </a:t>
            </a:r>
          </a:p>
          <a:p>
            <a:pPr marL="1143000" marR="0" lvl="2" indent="-228600" algn="l" defTabSz="914400" rtl="0" eaLnBrk="1" fontAlgn="auto" latinLnBrk="0" hangingPunct="1">
              <a:lnSpc>
                <a:spcPct val="100000"/>
              </a:lnSpc>
              <a:spcBef>
                <a:spcPct val="20000"/>
              </a:spcBef>
              <a:spcAft>
                <a:spcPts val="0"/>
              </a:spcAft>
              <a:buSzPct val="75000"/>
              <a:buFont typeface="Arial" pitchFamily="34" charset="0"/>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Mother is A and father is B = child will be AB</a:t>
            </a:r>
          </a:p>
          <a:p>
            <a:pPr marL="1143000" marR="0" lvl="2" indent="-228600" algn="l" defTabSz="914400" rtl="0" eaLnBrk="1" fontAlgn="auto" latinLnBrk="0" hangingPunct="1">
              <a:lnSpc>
                <a:spcPct val="100000"/>
              </a:lnSpc>
              <a:spcBef>
                <a:spcPct val="20000"/>
              </a:spcBef>
              <a:spcAft>
                <a:spcPts val="0"/>
              </a:spcAft>
              <a:buSzPct val="75000"/>
              <a:buFont typeface="Arial" pitchFamily="34" charset="0"/>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Mother is B and father is O = child possible B or O</a:t>
            </a:r>
          </a:p>
          <a:p>
            <a:pPr marL="1143000" marR="0" lvl="2" indent="-228600" algn="l" defTabSz="914400" rtl="0" eaLnBrk="1" fontAlgn="auto" latinLnBrk="0" hangingPunct="1">
              <a:lnSpc>
                <a:spcPct val="100000"/>
              </a:lnSpc>
              <a:spcBef>
                <a:spcPct val="20000"/>
              </a:spcBef>
              <a:spcAft>
                <a:spcPts val="0"/>
              </a:spcAft>
              <a:buSzPct val="75000"/>
              <a:buFont typeface="Arial" pitchFamily="34" charset="0"/>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Mother is O and father is O = child possible O</a:t>
            </a:r>
            <a:endParaRPr kumimoji="0" lang="en-US" sz="1800" b="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15</a:t>
            </a:fld>
            <a:endParaRPr lang="en-US" dirty="0"/>
          </a:p>
        </p:txBody>
      </p:sp>
      <p:sp>
        <p:nvSpPr>
          <p:cNvPr id="5" name="Title 5"/>
          <p:cNvSpPr txBox="1">
            <a:spLocks/>
          </p:cNvSpPr>
          <p:nvPr/>
        </p:nvSpPr>
        <p:spPr>
          <a:xfrm>
            <a:off x="521751" y="669364"/>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Blood Types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Rectangle 3"/>
          <p:cNvSpPr txBox="1">
            <a:spLocks noChangeArrowheads="1"/>
          </p:cNvSpPr>
          <p:nvPr/>
        </p:nvSpPr>
        <p:spPr bwMode="auto">
          <a:xfrm>
            <a:off x="511251" y="1600774"/>
            <a:ext cx="7600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400" dirty="0" smtClean="0">
                <a:solidFill>
                  <a:schemeClr val="tx1">
                    <a:lumMod val="65000"/>
                    <a:lumOff val="35000"/>
                  </a:schemeClr>
                </a:solidFill>
                <a:cs typeface="Arial" pitchFamily="34" charset="0"/>
              </a:rPr>
              <a:t>The “ABO” blood group: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dirty="0" smtClean="0">
              <a:solidFill>
                <a:schemeClr val="tx1">
                  <a:lumMod val="65000"/>
                  <a:lumOff val="35000"/>
                </a:schemeClr>
              </a:solidFill>
              <a:latin typeface="+mn-lt"/>
            </a:endParaRPr>
          </a:p>
          <a:p>
            <a:pPr marL="800100" lvl="1" indent="-342900">
              <a:spcBef>
                <a:spcPct val="20000"/>
              </a:spcBef>
              <a:buClr>
                <a:srgbClr val="F4934A"/>
              </a:buClr>
              <a:buFont typeface="Wingdings" pitchFamily="2" charset="2"/>
              <a:buChar char="§"/>
            </a:pPr>
            <a:r>
              <a:rPr lang="en-US" sz="2000" dirty="0" smtClean="0">
                <a:solidFill>
                  <a:schemeClr val="tx1">
                    <a:lumMod val="65000"/>
                    <a:lumOff val="35000"/>
                  </a:schemeClr>
                </a:solidFill>
                <a:cs typeface="Arial" pitchFamily="34" charset="0"/>
              </a:rPr>
              <a:t>The most important blood group system in blood banking</a:t>
            </a:r>
          </a:p>
          <a:p>
            <a:pPr marL="800100" lvl="1" indent="-342900">
              <a:spcBef>
                <a:spcPct val="20000"/>
              </a:spcBef>
              <a:buClr>
                <a:srgbClr val="F4934A"/>
              </a:buClr>
            </a:pPr>
            <a:endParaRPr lang="en-US" sz="2000" dirty="0" smtClean="0">
              <a:solidFill>
                <a:schemeClr val="tx1">
                  <a:lumMod val="65000"/>
                  <a:lumOff val="35000"/>
                </a:schemeClr>
              </a:solidFill>
              <a:cs typeface="Arial" pitchFamily="34" charset="0"/>
            </a:endParaRPr>
          </a:p>
          <a:p>
            <a:pPr marL="800100" lvl="1" indent="-342900">
              <a:spcBef>
                <a:spcPct val="20000"/>
              </a:spcBef>
              <a:buClr>
                <a:srgbClr val="F4934A"/>
              </a:buClr>
              <a:buFont typeface="Wingdings" pitchFamily="2" charset="2"/>
              <a:buChar char="§"/>
            </a:pPr>
            <a:r>
              <a:rPr lang="en-US" sz="2000" dirty="0" smtClean="0">
                <a:solidFill>
                  <a:schemeClr val="tx1">
                    <a:lumMod val="65000"/>
                    <a:lumOff val="35000"/>
                  </a:schemeClr>
                </a:solidFill>
                <a:cs typeface="Arial" pitchFamily="34" charset="0"/>
              </a:rPr>
              <a:t>ABO antibodies are found in the plasma</a:t>
            </a:r>
          </a:p>
          <a:p>
            <a:pPr marL="800100" lvl="1" indent="-342900">
              <a:spcBef>
                <a:spcPct val="20000"/>
              </a:spcBef>
              <a:buClr>
                <a:srgbClr val="F4934A"/>
              </a:buClr>
              <a:buFont typeface="Wingdings" pitchFamily="2" charset="2"/>
              <a:buChar char="§"/>
            </a:pPr>
            <a:endParaRPr lang="en-US" sz="2000" dirty="0" smtClean="0">
              <a:solidFill>
                <a:schemeClr val="tx1">
                  <a:lumMod val="65000"/>
                  <a:lumOff val="35000"/>
                </a:schemeClr>
              </a:solidFill>
              <a:cs typeface="Arial" pitchFamily="34" charset="0"/>
            </a:endParaRPr>
          </a:p>
          <a:p>
            <a:pPr marL="800100" lvl="1" indent="-342900">
              <a:spcBef>
                <a:spcPct val="20000"/>
              </a:spcBef>
              <a:buClr>
                <a:srgbClr val="F4934A"/>
              </a:buClr>
              <a:buFont typeface="Wingdings" pitchFamily="2" charset="2"/>
              <a:buChar char="§"/>
            </a:pPr>
            <a:r>
              <a:rPr lang="en-US" sz="2000" dirty="0" smtClean="0">
                <a:solidFill>
                  <a:schemeClr val="tx1">
                    <a:lumMod val="65000"/>
                    <a:lumOff val="35000"/>
                  </a:schemeClr>
                </a:solidFill>
                <a:cs typeface="Arial" pitchFamily="34" charset="0"/>
              </a:rPr>
              <a:t>Antibodies to the ABO antigens appear naturally in the plasma after birth</a:t>
            </a:r>
          </a:p>
          <a:p>
            <a:pPr marL="800100" lvl="1" indent="-342900">
              <a:spcBef>
                <a:spcPct val="20000"/>
              </a:spcBef>
              <a:buClr>
                <a:srgbClr val="F4934A"/>
              </a:buClr>
              <a:buFont typeface="Wingdings" pitchFamily="2" charset="2"/>
              <a:buChar char="§"/>
            </a:pPr>
            <a:endParaRPr lang="en-US" sz="2000" dirty="0" smtClean="0">
              <a:solidFill>
                <a:schemeClr val="tx1">
                  <a:lumMod val="65000"/>
                  <a:lumOff val="35000"/>
                </a:schemeClr>
              </a:solidFill>
              <a:cs typeface="Arial" pitchFamily="34" charset="0"/>
            </a:endParaRPr>
          </a:p>
          <a:p>
            <a:pPr marL="800100" lvl="1" indent="-342900">
              <a:spcBef>
                <a:spcPct val="20000"/>
              </a:spcBef>
              <a:buClr>
                <a:srgbClr val="F4934A"/>
              </a:buClr>
              <a:buFont typeface="Wingdings" pitchFamily="2" charset="2"/>
              <a:buChar char="§"/>
            </a:pPr>
            <a:r>
              <a:rPr lang="en-US" sz="2000" dirty="0" smtClean="0">
                <a:solidFill>
                  <a:schemeClr val="tx1">
                    <a:lumMod val="65000"/>
                    <a:lumOff val="35000"/>
                  </a:schemeClr>
                </a:solidFill>
                <a:cs typeface="Arial" pitchFamily="34" charset="0"/>
              </a:rPr>
              <a:t>ABO incompatibility between recipient and donor is a serious complication</a:t>
            </a:r>
          </a:p>
          <a:p>
            <a:pPr marL="800100" lvl="1" indent="-342900">
              <a:spcBef>
                <a:spcPct val="20000"/>
              </a:spcBef>
              <a:buFontTx/>
              <a:buChar char="•"/>
            </a:pPr>
            <a:endParaRPr lang="en-US" sz="1600" dirty="0" smtClean="0">
              <a:solidFill>
                <a:schemeClr val="tx1">
                  <a:lumMod val="65000"/>
                  <a:lumOff val="35000"/>
                </a:schemeClr>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16</a:t>
            </a:fld>
            <a:endParaRPr lang="en-US" dirty="0"/>
          </a:p>
        </p:txBody>
      </p:sp>
      <p:sp>
        <p:nvSpPr>
          <p:cNvPr id="5" name="Title 5"/>
          <p:cNvSpPr txBox="1">
            <a:spLocks/>
          </p:cNvSpPr>
          <p:nvPr/>
        </p:nvSpPr>
        <p:spPr>
          <a:xfrm>
            <a:off x="549886" y="683431"/>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ABO Type</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Rectangle 6"/>
          <p:cNvSpPr/>
          <p:nvPr/>
        </p:nvSpPr>
        <p:spPr>
          <a:xfrm>
            <a:off x="496180" y="1675028"/>
            <a:ext cx="5778011" cy="4031873"/>
          </a:xfrm>
          <a:prstGeom prst="rect">
            <a:avLst/>
          </a:prstGeom>
        </p:spPr>
        <p:txBody>
          <a:bodyPr wrap="square">
            <a:spAutoFit/>
          </a:bodyPr>
          <a:lstStyle/>
          <a:p>
            <a:pPr>
              <a:tabLst>
                <a:tab pos="1430338" algn="l"/>
                <a:tab pos="1484313" algn="l"/>
              </a:tabLst>
            </a:pPr>
            <a:r>
              <a:rPr lang="en-US" sz="2400" dirty="0" smtClean="0">
                <a:solidFill>
                  <a:schemeClr val="tx1">
                    <a:lumMod val="65000"/>
                    <a:lumOff val="35000"/>
                  </a:schemeClr>
                </a:solidFill>
                <a:cs typeface="Arial" pitchFamily="34" charset="0"/>
              </a:rPr>
              <a:t>Type  A:    </a:t>
            </a:r>
            <a:r>
              <a:rPr lang="en-US" sz="2000" dirty="0" smtClean="0">
                <a:solidFill>
                  <a:schemeClr val="tx1">
                    <a:lumMod val="65000"/>
                    <a:lumOff val="35000"/>
                  </a:schemeClr>
                </a:solidFill>
                <a:cs typeface="Arial" pitchFamily="34" charset="0"/>
              </a:rPr>
              <a:t>Inherit an “A” antigen on their RBCs</a:t>
            </a:r>
          </a:p>
          <a:p>
            <a:endParaRPr lang="en-US" sz="2000" dirty="0" smtClean="0">
              <a:solidFill>
                <a:schemeClr val="tx1">
                  <a:lumMod val="65000"/>
                  <a:lumOff val="35000"/>
                </a:schemeClr>
              </a:solidFill>
              <a:cs typeface="Arial" pitchFamily="34" charset="0"/>
            </a:endParaRPr>
          </a:p>
          <a:p>
            <a:endParaRPr lang="en-US" sz="2000" dirty="0" smtClean="0">
              <a:solidFill>
                <a:schemeClr val="tx1">
                  <a:lumMod val="65000"/>
                  <a:lumOff val="35000"/>
                </a:schemeClr>
              </a:solidFill>
              <a:cs typeface="Arial" pitchFamily="34" charset="0"/>
            </a:endParaRPr>
          </a:p>
          <a:p>
            <a:r>
              <a:rPr lang="en-US" sz="2400" dirty="0" smtClean="0">
                <a:solidFill>
                  <a:schemeClr val="tx1">
                    <a:lumMod val="65000"/>
                    <a:lumOff val="35000"/>
                  </a:schemeClr>
                </a:solidFill>
                <a:cs typeface="Arial" pitchFamily="34" charset="0"/>
              </a:rPr>
              <a:t>Type  B:    </a:t>
            </a:r>
            <a:r>
              <a:rPr lang="en-US" sz="2000" dirty="0" smtClean="0">
                <a:solidFill>
                  <a:schemeClr val="tx1">
                    <a:lumMod val="65000"/>
                    <a:lumOff val="35000"/>
                  </a:schemeClr>
                </a:solidFill>
                <a:cs typeface="Arial" pitchFamily="34" charset="0"/>
              </a:rPr>
              <a:t>Inherit a “B” antigen on their RBCs</a:t>
            </a:r>
          </a:p>
          <a:p>
            <a:endParaRPr lang="en-US" sz="2000" b="1" dirty="0" smtClean="0">
              <a:solidFill>
                <a:schemeClr val="tx1">
                  <a:lumMod val="65000"/>
                  <a:lumOff val="35000"/>
                </a:schemeClr>
              </a:solidFill>
              <a:cs typeface="Arial" pitchFamily="34" charset="0"/>
            </a:endParaRPr>
          </a:p>
          <a:p>
            <a:endParaRPr lang="en-US" sz="2000" b="1" dirty="0" smtClean="0">
              <a:solidFill>
                <a:schemeClr val="tx1">
                  <a:lumMod val="65000"/>
                  <a:lumOff val="35000"/>
                </a:schemeClr>
              </a:solidFill>
              <a:cs typeface="Arial" pitchFamily="34" charset="0"/>
            </a:endParaRPr>
          </a:p>
          <a:p>
            <a:r>
              <a:rPr lang="en-US" sz="2400" dirty="0" smtClean="0">
                <a:solidFill>
                  <a:schemeClr val="tx1">
                    <a:lumMod val="65000"/>
                    <a:lumOff val="35000"/>
                  </a:schemeClr>
                </a:solidFill>
                <a:cs typeface="Arial" pitchFamily="34" charset="0"/>
              </a:rPr>
              <a:t>Type  AB:</a:t>
            </a:r>
            <a:r>
              <a:rPr lang="en-US" sz="2000" dirty="0" smtClean="0">
                <a:solidFill>
                  <a:schemeClr val="tx1">
                    <a:lumMod val="65000"/>
                    <a:lumOff val="35000"/>
                  </a:schemeClr>
                </a:solidFill>
                <a:cs typeface="Arial" pitchFamily="34" charset="0"/>
              </a:rPr>
              <a:t>  Inherit both an “A” and a “B” antigen</a:t>
            </a:r>
          </a:p>
          <a:p>
            <a:r>
              <a:rPr lang="en-US" sz="2000" dirty="0" smtClean="0">
                <a:solidFill>
                  <a:schemeClr val="tx1">
                    <a:lumMod val="65000"/>
                    <a:lumOff val="35000"/>
                  </a:schemeClr>
                </a:solidFill>
                <a:cs typeface="Arial" pitchFamily="34" charset="0"/>
              </a:rPr>
              <a:t>	       *The universal RBC recipient</a:t>
            </a:r>
          </a:p>
          <a:p>
            <a:endParaRPr lang="en-US" sz="2000" dirty="0" smtClean="0">
              <a:solidFill>
                <a:schemeClr val="tx1">
                  <a:lumMod val="65000"/>
                  <a:lumOff val="35000"/>
                </a:schemeClr>
              </a:solidFill>
              <a:cs typeface="Arial" pitchFamily="34" charset="0"/>
            </a:endParaRPr>
          </a:p>
          <a:p>
            <a:endParaRPr lang="en-US" sz="2000" dirty="0" smtClean="0">
              <a:solidFill>
                <a:schemeClr val="tx1">
                  <a:lumMod val="65000"/>
                  <a:lumOff val="35000"/>
                </a:schemeClr>
              </a:solidFill>
              <a:cs typeface="Arial" pitchFamily="34" charset="0"/>
            </a:endParaRPr>
          </a:p>
          <a:p>
            <a:r>
              <a:rPr lang="en-US" sz="2400" dirty="0" smtClean="0">
                <a:solidFill>
                  <a:schemeClr val="tx1">
                    <a:lumMod val="65000"/>
                    <a:lumOff val="35000"/>
                  </a:schemeClr>
                </a:solidFill>
                <a:cs typeface="Arial" pitchFamily="34" charset="0"/>
              </a:rPr>
              <a:t>Type O:    </a:t>
            </a:r>
            <a:r>
              <a:rPr lang="en-US" sz="2000" dirty="0" smtClean="0">
                <a:solidFill>
                  <a:schemeClr val="tx1">
                    <a:lumMod val="65000"/>
                    <a:lumOff val="35000"/>
                  </a:schemeClr>
                </a:solidFill>
                <a:cs typeface="Arial" pitchFamily="34" charset="0"/>
              </a:rPr>
              <a:t>Does not display any ABO antigens</a:t>
            </a:r>
          </a:p>
          <a:p>
            <a:r>
              <a:rPr lang="en-US" sz="2000" dirty="0" smtClean="0">
                <a:solidFill>
                  <a:schemeClr val="tx1">
                    <a:lumMod val="65000"/>
                    <a:lumOff val="35000"/>
                  </a:schemeClr>
                </a:solidFill>
                <a:cs typeface="Arial" pitchFamily="34" charset="0"/>
              </a:rPr>
              <a:t>	       *The universal RBC donor</a:t>
            </a:r>
            <a:endParaRPr lang="en-US" sz="2000" dirty="0">
              <a:solidFill>
                <a:schemeClr val="tx1">
                  <a:lumMod val="65000"/>
                  <a:lumOff val="35000"/>
                </a:schemeClr>
              </a:solidFill>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6896598" y="1519311"/>
            <a:ext cx="1059999" cy="898879"/>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6736211" y="2574388"/>
            <a:ext cx="1207750" cy="971451"/>
          </a:xfrm>
          <a:prstGeom prst="rect">
            <a:avLst/>
          </a:prstGeom>
          <a:noFill/>
          <a:ln w="9525">
            <a:noFill/>
            <a:miter lim="800000"/>
            <a:headEnd/>
            <a:tailEnd/>
          </a:ln>
          <a:effectLst/>
        </p:spPr>
      </p:pic>
      <p:pic>
        <p:nvPicPr>
          <p:cNvPr id="10" name="Picture 4"/>
          <p:cNvPicPr>
            <a:picLocks noChangeAspect="1" noChangeArrowheads="1"/>
          </p:cNvPicPr>
          <p:nvPr/>
        </p:nvPicPr>
        <p:blipFill>
          <a:blip r:embed="rId4" cstate="print"/>
          <a:srcRect/>
          <a:stretch>
            <a:fillRect/>
          </a:stretch>
        </p:blipFill>
        <p:spPr bwMode="auto">
          <a:xfrm>
            <a:off x="6764347" y="3704384"/>
            <a:ext cx="1226102" cy="986212"/>
          </a:xfrm>
          <a:prstGeom prst="rect">
            <a:avLst/>
          </a:prstGeom>
          <a:noFill/>
          <a:ln w="9525">
            <a:noFill/>
            <a:miter lim="800000"/>
            <a:headEnd/>
            <a:tailEnd/>
          </a:ln>
          <a:effectLst/>
        </p:spPr>
      </p:pic>
      <p:pic>
        <p:nvPicPr>
          <p:cNvPr id="11" name="Picture 5"/>
          <p:cNvPicPr>
            <a:picLocks noChangeAspect="1" noChangeArrowheads="1"/>
          </p:cNvPicPr>
          <p:nvPr/>
        </p:nvPicPr>
        <p:blipFill>
          <a:blip r:embed="rId5" cstate="print"/>
          <a:srcRect/>
          <a:stretch>
            <a:fillRect/>
          </a:stretch>
        </p:blipFill>
        <p:spPr bwMode="auto">
          <a:xfrm>
            <a:off x="6930814" y="5092504"/>
            <a:ext cx="943891" cy="67675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slide(fromBottom)">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slide(fromBottom)">
                                      <p:cBhvr>
                                        <p:cTn id="17" dur="500"/>
                                        <p:tgtEl>
                                          <p:spTgt spid="7">
                                            <p:txEl>
                                              <p:pRg st="6" end="6"/>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slide(fromBottom)">
                                      <p:cBhvr>
                                        <p:cTn id="20" dur="500"/>
                                        <p:tgtEl>
                                          <p:spTgt spid="7">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animEffect transition="in" filter="slide(fromBottom)">
                                      <p:cBhvr>
                                        <p:cTn id="25" dur="500"/>
                                        <p:tgtEl>
                                          <p:spTgt spid="7">
                                            <p:txEl>
                                              <p:pRg st="10" end="10"/>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7">
                                            <p:txEl>
                                              <p:pRg st="11" end="11"/>
                                            </p:txEl>
                                          </p:spTgt>
                                        </p:tgtEl>
                                        <p:attrNameLst>
                                          <p:attrName>style.visibility</p:attrName>
                                        </p:attrNameLst>
                                      </p:cBhvr>
                                      <p:to>
                                        <p:strVal val="visible"/>
                                      </p:to>
                                    </p:set>
                                    <p:animEffect transition="in" filter="slide(fromBottom)">
                                      <p:cBhvr>
                                        <p:cTn id="28" dur="500"/>
                                        <p:tgtEl>
                                          <p:spTgt spid="7">
                                            <p:txEl>
                                              <p:pRg st="11" end="11"/>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Bottom)">
                                      <p:cBhvr>
                                        <p:cTn id="31" dur="500"/>
                                        <p:tgtEl>
                                          <p:spTgt spid="8"/>
                                        </p:tgtEl>
                                      </p:cBhvr>
                                    </p:animEffect>
                                  </p:childTnLst>
                                </p:cTn>
                              </p:par>
                              <p:par>
                                <p:cTn id="32" presetID="1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lide(fromBottom)">
                                      <p:cBhvr>
                                        <p:cTn id="34" dur="500"/>
                                        <p:tgtEl>
                                          <p:spTgt spid="9"/>
                                        </p:tgtEl>
                                      </p:cBhvr>
                                    </p:animEffect>
                                  </p:childTnLst>
                                </p:cTn>
                              </p:par>
                              <p:par>
                                <p:cTn id="35" presetID="1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Bottom)">
                                      <p:cBhvr>
                                        <p:cTn id="37" dur="500"/>
                                        <p:tgtEl>
                                          <p:spTgt spid="10"/>
                                        </p:tgtEl>
                                      </p:cBhvr>
                                    </p:animEffect>
                                  </p:childTnLst>
                                </p:cTn>
                              </p:par>
                              <p:par>
                                <p:cTn id="38" presetID="1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lide(fromBottom)">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17</a:t>
            </a:fld>
            <a:endParaRPr lang="en-US" dirty="0"/>
          </a:p>
        </p:txBody>
      </p:sp>
      <p:sp>
        <p:nvSpPr>
          <p:cNvPr id="5" name="Title 5"/>
          <p:cNvSpPr txBox="1">
            <a:spLocks/>
          </p:cNvSpPr>
          <p:nvPr/>
        </p:nvSpPr>
        <p:spPr>
          <a:xfrm>
            <a:off x="437344" y="697499"/>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Blood Types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Text Box 3"/>
          <p:cNvSpPr txBox="1">
            <a:spLocks noChangeArrowheads="1"/>
          </p:cNvSpPr>
          <p:nvPr/>
        </p:nvSpPr>
        <p:spPr bwMode="auto">
          <a:xfrm>
            <a:off x="442539" y="1431160"/>
            <a:ext cx="2630528" cy="462307"/>
          </a:xfrm>
          <a:prstGeom prst="rect">
            <a:avLst/>
          </a:prstGeom>
          <a:noFill/>
          <a:ln w="12700">
            <a:noFill/>
            <a:miter lim="800000"/>
            <a:headEnd type="none" w="sm" len="sm"/>
            <a:tailEnd type="none" w="sm" len="sm"/>
          </a:ln>
        </p:spPr>
        <p:txBody>
          <a:bodyPr wrap="none" lIns="92075" tIns="46038" rIns="92075" bIns="46038">
            <a:spAutoFit/>
          </a:bodyPr>
          <a:lstStyle/>
          <a:p>
            <a:r>
              <a:rPr lang="en-US" sz="2400" dirty="0">
                <a:solidFill>
                  <a:schemeClr val="tx1">
                    <a:lumMod val="65000"/>
                    <a:lumOff val="35000"/>
                  </a:schemeClr>
                </a:solidFill>
                <a:cs typeface="Arial" pitchFamily="34" charset="0"/>
              </a:rPr>
              <a:t>The “</a:t>
            </a:r>
            <a:r>
              <a:rPr lang="en-US" sz="2400" dirty="0" err="1">
                <a:solidFill>
                  <a:schemeClr val="tx1">
                    <a:lumMod val="65000"/>
                    <a:lumOff val="35000"/>
                  </a:schemeClr>
                </a:solidFill>
                <a:cs typeface="Arial" pitchFamily="34" charset="0"/>
              </a:rPr>
              <a:t>Rh</a:t>
            </a:r>
            <a:r>
              <a:rPr lang="en-US" sz="2400" dirty="0">
                <a:solidFill>
                  <a:schemeClr val="tx1">
                    <a:lumMod val="65000"/>
                    <a:lumOff val="35000"/>
                  </a:schemeClr>
                </a:solidFill>
                <a:cs typeface="Arial" pitchFamily="34" charset="0"/>
              </a:rPr>
              <a:t>” </a:t>
            </a:r>
            <a:r>
              <a:rPr lang="en-US" sz="2400" dirty="0" smtClean="0">
                <a:solidFill>
                  <a:schemeClr val="tx1">
                    <a:lumMod val="65000"/>
                    <a:lumOff val="35000"/>
                  </a:schemeClr>
                </a:solidFill>
                <a:cs typeface="Arial" pitchFamily="34" charset="0"/>
              </a:rPr>
              <a:t>system: </a:t>
            </a:r>
            <a:endParaRPr lang="en-US" sz="2400" dirty="0">
              <a:solidFill>
                <a:schemeClr val="tx1">
                  <a:lumMod val="65000"/>
                  <a:lumOff val="35000"/>
                </a:schemeClr>
              </a:solidFill>
              <a:cs typeface="Arial" pitchFamily="34" charset="0"/>
            </a:endParaRPr>
          </a:p>
        </p:txBody>
      </p:sp>
      <p:sp>
        <p:nvSpPr>
          <p:cNvPr id="8" name="Rectangle 2"/>
          <p:cNvSpPr>
            <a:spLocks noChangeArrowheads="1"/>
          </p:cNvSpPr>
          <p:nvPr/>
        </p:nvSpPr>
        <p:spPr bwMode="auto">
          <a:xfrm>
            <a:off x="1019175" y="2076452"/>
            <a:ext cx="7533982" cy="3755516"/>
          </a:xfrm>
          <a:prstGeom prst="rect">
            <a:avLst/>
          </a:prstGeom>
          <a:noFill/>
          <a:ln w="9525">
            <a:noFill/>
            <a:miter lim="800000"/>
            <a:headEnd/>
            <a:tailEnd/>
          </a:ln>
        </p:spPr>
        <p:txBody>
          <a:bodyPr wrap="square" lIns="92075" tIns="46038" rIns="92075" bIns="46038">
            <a:spAutoFit/>
          </a:bodyPr>
          <a:lstStyle/>
          <a:p>
            <a:pPr>
              <a:buClr>
                <a:srgbClr val="F4934A"/>
              </a:buClr>
              <a:buFont typeface="Wingdings" pitchFamily="2" charset="2"/>
              <a:buChar char="§"/>
            </a:pPr>
            <a:r>
              <a:rPr lang="en-US" dirty="0" smtClean="0">
                <a:solidFill>
                  <a:schemeClr val="tx1">
                    <a:lumMod val="65000"/>
                    <a:lumOff val="35000"/>
                  </a:schemeClr>
                </a:solidFill>
                <a:latin typeface="+mn-lt"/>
              </a:rPr>
              <a:t>  </a:t>
            </a:r>
            <a:r>
              <a:rPr lang="en-US" sz="2000" dirty="0" smtClean="0">
                <a:solidFill>
                  <a:schemeClr val="tx1">
                    <a:lumMod val="65000"/>
                    <a:lumOff val="35000"/>
                  </a:schemeClr>
                </a:solidFill>
                <a:cs typeface="Arial" pitchFamily="34" charset="0"/>
              </a:rPr>
              <a:t>Clinically, the most important blood group system after ABO</a:t>
            </a:r>
          </a:p>
          <a:p>
            <a:pPr>
              <a:buClr>
                <a:srgbClr val="F4934A"/>
              </a:buClr>
              <a:buFont typeface="Wingdings" pitchFamily="2" charset="2"/>
              <a:buChar char="§"/>
            </a:pPr>
            <a:endParaRPr lang="en-US" sz="2000" dirty="0" smtClean="0">
              <a:solidFill>
                <a:schemeClr val="tx1">
                  <a:lumMod val="65000"/>
                  <a:lumOff val="35000"/>
                </a:schemeClr>
              </a:solidFill>
              <a:cs typeface="Arial" pitchFamily="34" charset="0"/>
            </a:endParaRPr>
          </a:p>
          <a:p>
            <a:pPr>
              <a:buClr>
                <a:srgbClr val="F4934A"/>
              </a:buClr>
              <a:buFont typeface="Wingdings" pitchFamily="2" charset="2"/>
              <a:buChar char="§"/>
            </a:pPr>
            <a:r>
              <a:rPr lang="en-US" sz="2000" dirty="0" smtClean="0">
                <a:solidFill>
                  <a:schemeClr val="tx1">
                    <a:lumMod val="65000"/>
                    <a:lumOff val="35000"/>
                  </a:schemeClr>
                </a:solidFill>
                <a:cs typeface="Arial" pitchFamily="34" charset="0"/>
              </a:rPr>
              <a:t>  Also inherited from our parents, but inherited independently</a:t>
            </a:r>
          </a:p>
          <a:p>
            <a:pPr>
              <a:buClr>
                <a:srgbClr val="F4934A"/>
              </a:buClr>
            </a:pPr>
            <a:r>
              <a:rPr lang="en-US" sz="2000" dirty="0" smtClean="0">
                <a:solidFill>
                  <a:schemeClr val="tx1">
                    <a:lumMod val="65000"/>
                    <a:lumOff val="35000"/>
                  </a:schemeClr>
                </a:solidFill>
                <a:cs typeface="Arial" pitchFamily="34" charset="0"/>
              </a:rPr>
              <a:t>   of the ABO blood type alleles</a:t>
            </a:r>
          </a:p>
          <a:p>
            <a:pPr>
              <a:buClr>
                <a:srgbClr val="F4934A"/>
              </a:buClr>
              <a:buFont typeface="Wingdings" pitchFamily="2" charset="2"/>
              <a:buChar char="§"/>
            </a:pPr>
            <a:endParaRPr lang="en-US" sz="2000" dirty="0" smtClean="0">
              <a:solidFill>
                <a:schemeClr val="tx1">
                  <a:lumMod val="65000"/>
                  <a:lumOff val="35000"/>
                </a:schemeClr>
              </a:solidFill>
              <a:cs typeface="Arial" pitchFamily="34" charset="0"/>
            </a:endParaRPr>
          </a:p>
          <a:p>
            <a:pPr marL="225425" indent="-225425">
              <a:buClr>
                <a:srgbClr val="F4934A"/>
              </a:buClr>
              <a:buFont typeface="Wingdings" pitchFamily="2" charset="2"/>
              <a:buChar char="§"/>
              <a:tabLst>
                <a:tab pos="225425" algn="l"/>
              </a:tabLst>
            </a:pPr>
            <a:r>
              <a:rPr lang="en-US" sz="2000" dirty="0" smtClean="0">
                <a:solidFill>
                  <a:schemeClr val="tx1">
                    <a:lumMod val="65000"/>
                    <a:lumOff val="35000"/>
                  </a:schemeClr>
                </a:solidFill>
                <a:cs typeface="Arial" pitchFamily="34" charset="0"/>
              </a:rPr>
              <a:t>The presence or absence of the </a:t>
            </a:r>
            <a:r>
              <a:rPr lang="en-US" sz="2000" dirty="0" err="1" smtClean="0">
                <a:solidFill>
                  <a:schemeClr val="tx1">
                    <a:lumMod val="65000"/>
                    <a:lumOff val="35000"/>
                  </a:schemeClr>
                </a:solidFill>
                <a:cs typeface="Arial" pitchFamily="34" charset="0"/>
              </a:rPr>
              <a:t>Rh</a:t>
            </a:r>
            <a:r>
              <a:rPr lang="en-US" sz="2000" dirty="0" smtClean="0">
                <a:solidFill>
                  <a:schemeClr val="tx1">
                    <a:lumMod val="65000"/>
                    <a:lumOff val="35000"/>
                  </a:schemeClr>
                </a:solidFill>
                <a:cs typeface="Arial" pitchFamily="34" charset="0"/>
              </a:rPr>
              <a:t> (“D”) antigen on a red blood cell determines </a:t>
            </a:r>
            <a:r>
              <a:rPr lang="en-US" sz="2000" dirty="0">
                <a:solidFill>
                  <a:schemeClr val="tx1">
                    <a:lumMod val="65000"/>
                    <a:lumOff val="35000"/>
                  </a:schemeClr>
                </a:solidFill>
                <a:cs typeface="Arial" pitchFamily="34" charset="0"/>
              </a:rPr>
              <a:t>whether </a:t>
            </a:r>
            <a:r>
              <a:rPr lang="en-US" sz="2000" dirty="0" smtClean="0">
                <a:solidFill>
                  <a:schemeClr val="tx1">
                    <a:lumMod val="65000"/>
                    <a:lumOff val="35000"/>
                  </a:schemeClr>
                </a:solidFill>
                <a:cs typeface="Arial" pitchFamily="34" charset="0"/>
              </a:rPr>
              <a:t>a person </a:t>
            </a:r>
            <a:r>
              <a:rPr lang="en-US" sz="2000" dirty="0">
                <a:solidFill>
                  <a:schemeClr val="tx1">
                    <a:lumMod val="65000"/>
                    <a:lumOff val="35000"/>
                  </a:schemeClr>
                </a:solidFill>
                <a:cs typeface="Arial" pitchFamily="34" charset="0"/>
              </a:rPr>
              <a:t>is </a:t>
            </a:r>
            <a:r>
              <a:rPr lang="en-US" sz="2000" dirty="0" err="1" smtClean="0">
                <a:solidFill>
                  <a:schemeClr val="tx1">
                    <a:lumMod val="65000"/>
                    <a:lumOff val="35000"/>
                  </a:schemeClr>
                </a:solidFill>
                <a:cs typeface="Arial" pitchFamily="34" charset="0"/>
              </a:rPr>
              <a:t>Rh</a:t>
            </a:r>
            <a:r>
              <a:rPr lang="en-US" sz="2000" dirty="0" smtClean="0">
                <a:solidFill>
                  <a:schemeClr val="tx1">
                    <a:lumMod val="65000"/>
                    <a:lumOff val="35000"/>
                  </a:schemeClr>
                </a:solidFill>
                <a:cs typeface="Arial" pitchFamily="34" charset="0"/>
              </a:rPr>
              <a:t>+ </a:t>
            </a:r>
            <a:r>
              <a:rPr lang="en-US" sz="2000" dirty="0">
                <a:solidFill>
                  <a:schemeClr val="tx1">
                    <a:lumMod val="65000"/>
                    <a:lumOff val="35000"/>
                  </a:schemeClr>
                </a:solidFill>
                <a:cs typeface="Arial" pitchFamily="34" charset="0"/>
              </a:rPr>
              <a:t>or </a:t>
            </a:r>
            <a:r>
              <a:rPr lang="en-US" sz="2000" dirty="0" err="1" smtClean="0">
                <a:solidFill>
                  <a:schemeClr val="tx1">
                    <a:lumMod val="65000"/>
                    <a:lumOff val="35000"/>
                  </a:schemeClr>
                </a:solidFill>
                <a:cs typeface="Arial" pitchFamily="34" charset="0"/>
              </a:rPr>
              <a:t>Rh</a:t>
            </a:r>
            <a:r>
              <a:rPr lang="en-US" sz="2000" dirty="0" smtClean="0">
                <a:solidFill>
                  <a:schemeClr val="tx1">
                    <a:lumMod val="65000"/>
                    <a:lumOff val="35000"/>
                  </a:schemeClr>
                </a:solidFill>
                <a:cs typeface="Arial" pitchFamily="34" charset="0"/>
              </a:rPr>
              <a:t>-</a:t>
            </a:r>
          </a:p>
          <a:p>
            <a:pPr>
              <a:buClr>
                <a:srgbClr val="F4934A"/>
              </a:buClr>
              <a:buFont typeface="Wingdings" pitchFamily="2" charset="2"/>
              <a:buChar char="§"/>
            </a:pPr>
            <a:endParaRPr lang="en-US" sz="2000" dirty="0" smtClean="0">
              <a:solidFill>
                <a:schemeClr val="tx1">
                  <a:lumMod val="65000"/>
                  <a:lumOff val="35000"/>
                </a:schemeClr>
              </a:solidFill>
              <a:cs typeface="Arial" pitchFamily="34" charset="0"/>
            </a:endParaRPr>
          </a:p>
          <a:p>
            <a:pPr>
              <a:buClr>
                <a:srgbClr val="F4934A"/>
              </a:buClr>
              <a:buFont typeface="Wingdings" pitchFamily="2" charset="2"/>
              <a:buChar char="§"/>
            </a:pPr>
            <a:r>
              <a:rPr lang="en-US" sz="2000" dirty="0" smtClean="0">
                <a:solidFill>
                  <a:schemeClr val="tx1">
                    <a:lumMod val="65000"/>
                    <a:lumOff val="35000"/>
                  </a:schemeClr>
                </a:solidFill>
                <a:cs typeface="Arial" pitchFamily="34" charset="0"/>
              </a:rPr>
              <a:t>  The </a:t>
            </a:r>
            <a:r>
              <a:rPr lang="en-US" sz="2000" dirty="0">
                <a:solidFill>
                  <a:schemeClr val="tx1">
                    <a:lumMod val="65000"/>
                    <a:lumOff val="35000"/>
                  </a:schemeClr>
                </a:solidFill>
                <a:cs typeface="Arial" pitchFamily="34" charset="0"/>
              </a:rPr>
              <a:t>“</a:t>
            </a:r>
            <a:r>
              <a:rPr lang="en-US" sz="2000" dirty="0" err="1">
                <a:solidFill>
                  <a:schemeClr val="tx1">
                    <a:lumMod val="65000"/>
                    <a:lumOff val="35000"/>
                  </a:schemeClr>
                </a:solidFill>
                <a:cs typeface="Arial" pitchFamily="34" charset="0"/>
              </a:rPr>
              <a:t>Rh</a:t>
            </a:r>
            <a:r>
              <a:rPr lang="en-US" sz="2000" dirty="0">
                <a:solidFill>
                  <a:schemeClr val="tx1">
                    <a:lumMod val="65000"/>
                    <a:lumOff val="35000"/>
                  </a:schemeClr>
                </a:solidFill>
                <a:cs typeface="Arial" pitchFamily="34" charset="0"/>
              </a:rPr>
              <a:t>” antibody does </a:t>
            </a:r>
            <a:r>
              <a:rPr lang="en-US" sz="2000" dirty="0" smtClean="0">
                <a:solidFill>
                  <a:schemeClr val="tx1">
                    <a:lumMod val="65000"/>
                    <a:lumOff val="35000"/>
                  </a:schemeClr>
                </a:solidFill>
                <a:cs typeface="Arial" pitchFamily="34" charset="0"/>
              </a:rPr>
              <a:t>not </a:t>
            </a:r>
            <a:r>
              <a:rPr lang="en-US" sz="2000" dirty="0">
                <a:solidFill>
                  <a:schemeClr val="tx1">
                    <a:lumMod val="65000"/>
                    <a:lumOff val="35000"/>
                  </a:schemeClr>
                </a:solidFill>
                <a:cs typeface="Arial" pitchFamily="34" charset="0"/>
              </a:rPr>
              <a:t>naturally occur </a:t>
            </a:r>
            <a:r>
              <a:rPr lang="en-US" sz="2000" dirty="0" smtClean="0">
                <a:solidFill>
                  <a:schemeClr val="tx1">
                    <a:lumMod val="65000"/>
                    <a:lumOff val="35000"/>
                  </a:schemeClr>
                </a:solidFill>
                <a:cs typeface="Arial" pitchFamily="34" charset="0"/>
              </a:rPr>
              <a:t>and </a:t>
            </a:r>
            <a:r>
              <a:rPr lang="en-US" sz="2000" dirty="0">
                <a:solidFill>
                  <a:schemeClr val="tx1">
                    <a:lumMod val="65000"/>
                    <a:lumOff val="35000"/>
                  </a:schemeClr>
                </a:solidFill>
                <a:cs typeface="Arial" pitchFamily="34" charset="0"/>
              </a:rPr>
              <a:t>only </a:t>
            </a:r>
            <a:r>
              <a:rPr lang="en-US" sz="2000" dirty="0" smtClean="0">
                <a:solidFill>
                  <a:schemeClr val="tx1">
                    <a:lumMod val="65000"/>
                    <a:lumOff val="35000"/>
                  </a:schemeClr>
                </a:solidFill>
                <a:cs typeface="Arial" pitchFamily="34" charset="0"/>
              </a:rPr>
              <a:t>develops</a:t>
            </a:r>
          </a:p>
          <a:p>
            <a:pPr>
              <a:buClr>
                <a:srgbClr val="F4934A"/>
              </a:buClr>
            </a:pPr>
            <a:r>
              <a:rPr lang="en-US" sz="2000" dirty="0" smtClean="0">
                <a:solidFill>
                  <a:schemeClr val="tx1">
                    <a:lumMod val="65000"/>
                    <a:lumOff val="35000"/>
                  </a:schemeClr>
                </a:solidFill>
                <a:cs typeface="Arial" pitchFamily="34" charset="0"/>
              </a:rPr>
              <a:t>    after exposure</a:t>
            </a:r>
            <a:r>
              <a:rPr lang="en-US" sz="2000" dirty="0">
                <a:solidFill>
                  <a:schemeClr val="tx1">
                    <a:lumMod val="65000"/>
                    <a:lumOff val="35000"/>
                  </a:schemeClr>
                </a:solidFill>
                <a:cs typeface="Arial" pitchFamily="34" charset="0"/>
              </a:rPr>
              <a:t> to </a:t>
            </a:r>
            <a:r>
              <a:rPr lang="en-US" sz="2000" dirty="0" smtClean="0">
                <a:solidFill>
                  <a:schemeClr val="tx1">
                    <a:lumMod val="65000"/>
                    <a:lumOff val="35000"/>
                  </a:schemeClr>
                </a:solidFill>
                <a:cs typeface="Arial" pitchFamily="34" charset="0"/>
              </a:rPr>
              <a:t>RBCs that </a:t>
            </a:r>
            <a:r>
              <a:rPr lang="en-US" sz="2000" dirty="0">
                <a:solidFill>
                  <a:schemeClr val="tx1">
                    <a:lumMod val="65000"/>
                    <a:lumOff val="35000"/>
                  </a:schemeClr>
                </a:solidFill>
                <a:cs typeface="Arial" pitchFamily="34" charset="0"/>
              </a:rPr>
              <a:t>contain the D </a:t>
            </a:r>
            <a:r>
              <a:rPr lang="en-US" sz="2000" dirty="0" smtClean="0">
                <a:solidFill>
                  <a:schemeClr val="tx1">
                    <a:lumMod val="65000"/>
                    <a:lumOff val="35000"/>
                  </a:schemeClr>
                </a:solidFill>
                <a:cs typeface="Arial" pitchFamily="34" charset="0"/>
              </a:rPr>
              <a:t>antigen</a:t>
            </a:r>
          </a:p>
          <a:p>
            <a:endParaRPr lang="en-US" sz="2000" dirty="0" smtClean="0">
              <a:solidFill>
                <a:schemeClr val="tx1">
                  <a:lumMod val="65000"/>
                  <a:lumOff val="35000"/>
                </a:schemeClr>
              </a:solidFill>
              <a:cs typeface="Arial" pitchFamily="34" charset="0"/>
            </a:endParaRPr>
          </a:p>
          <a:p>
            <a:endParaRPr lang="en-US" dirty="0" smtClean="0">
              <a:solidFill>
                <a:schemeClr val="tx1">
                  <a:lumMod val="65000"/>
                  <a:lumOff val="35000"/>
                </a:schemeClr>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18</a:t>
            </a:fld>
            <a:endParaRPr lang="en-US" dirty="0"/>
          </a:p>
        </p:txBody>
      </p:sp>
      <p:sp>
        <p:nvSpPr>
          <p:cNvPr id="5" name="Title 5"/>
          <p:cNvSpPr txBox="1">
            <a:spLocks/>
          </p:cNvSpPr>
          <p:nvPr/>
        </p:nvSpPr>
        <p:spPr>
          <a:xfrm>
            <a:off x="437345" y="669364"/>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Donors and Recipients by Blood Type</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pic>
        <p:nvPicPr>
          <p:cNvPr id="7" name="Picture 6"/>
          <p:cNvPicPr>
            <a:picLocks noChangeAspect="1" noChangeArrowheads="1"/>
          </p:cNvPicPr>
          <p:nvPr/>
        </p:nvPicPr>
        <p:blipFill>
          <a:blip r:embed="rId3" cstate="print"/>
          <a:srcRect/>
          <a:stretch>
            <a:fillRect/>
          </a:stretch>
        </p:blipFill>
        <p:spPr bwMode="auto">
          <a:xfrm>
            <a:off x="2370919" y="1727908"/>
            <a:ext cx="3895725" cy="35147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19</a:t>
            </a:fld>
            <a:endParaRPr lang="en-US" dirty="0"/>
          </a:p>
        </p:txBody>
      </p:sp>
      <p:sp>
        <p:nvSpPr>
          <p:cNvPr id="5" name="Title 5"/>
          <p:cNvSpPr txBox="1">
            <a:spLocks/>
          </p:cNvSpPr>
          <p:nvPr/>
        </p:nvSpPr>
        <p:spPr>
          <a:xfrm>
            <a:off x="465480" y="683431"/>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Learning Objectives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Rectangle 6"/>
          <p:cNvSpPr/>
          <p:nvPr/>
        </p:nvSpPr>
        <p:spPr>
          <a:xfrm>
            <a:off x="323557" y="1722517"/>
            <a:ext cx="7498080" cy="3046988"/>
          </a:xfrm>
          <a:prstGeom prst="rect">
            <a:avLst/>
          </a:prstGeom>
        </p:spPr>
        <p:txBody>
          <a:bodyPr wrap="square">
            <a:spAutoFit/>
          </a:bodyPr>
          <a:lstStyle/>
          <a:p>
            <a:pPr lvl="2" indent="-450850">
              <a:buClr>
                <a:srgbClr val="F4934A"/>
              </a:buClr>
              <a:buFont typeface="Wingdings" pitchFamily="2" charset="2"/>
              <a:buChar char="§"/>
            </a:pPr>
            <a:r>
              <a:rPr lang="en-US" sz="2400" dirty="0" smtClean="0">
                <a:solidFill>
                  <a:schemeClr val="tx1">
                    <a:lumMod val="65000"/>
                    <a:lumOff val="35000"/>
                  </a:schemeClr>
                </a:solidFill>
                <a:cs typeface="Arial" pitchFamily="34" charset="0"/>
              </a:rPr>
              <a:t>To better understand the basics of blood</a:t>
            </a:r>
          </a:p>
          <a:p>
            <a:pPr lvl="2">
              <a:buClr>
                <a:srgbClr val="F4934A"/>
              </a:buClr>
              <a:buFont typeface="Wingdings" pitchFamily="2" charset="2"/>
              <a:buChar char="§"/>
            </a:pPr>
            <a:endParaRPr lang="en-US" sz="2400" dirty="0" smtClean="0">
              <a:solidFill>
                <a:schemeClr val="tx1">
                  <a:lumMod val="65000"/>
                  <a:lumOff val="35000"/>
                </a:schemeClr>
              </a:solidFill>
              <a:cs typeface="Arial" pitchFamily="34" charset="0"/>
            </a:endParaRPr>
          </a:p>
          <a:p>
            <a:pPr lvl="2" indent="-450850">
              <a:buClr>
                <a:srgbClr val="F4934A"/>
              </a:buClr>
              <a:buFont typeface="Wingdings" pitchFamily="2" charset="2"/>
              <a:buChar char="§"/>
            </a:pPr>
            <a:r>
              <a:rPr lang="en-US" sz="2400" dirty="0" smtClean="0">
                <a:solidFill>
                  <a:schemeClr val="tx1">
                    <a:lumMod val="65000"/>
                    <a:lumOff val="35000"/>
                  </a:schemeClr>
                </a:solidFill>
                <a:cs typeface="Arial" pitchFamily="34" charset="0"/>
              </a:rPr>
              <a:t>To identify the components of blood </a:t>
            </a:r>
          </a:p>
          <a:p>
            <a:pPr lvl="2" indent="-450850">
              <a:buClr>
                <a:srgbClr val="F4934A"/>
              </a:buClr>
              <a:buFont typeface="Wingdings" pitchFamily="2" charset="2"/>
              <a:buChar char="§"/>
            </a:pPr>
            <a:endParaRPr lang="en-US" sz="2400" dirty="0" smtClean="0">
              <a:solidFill>
                <a:schemeClr val="tx1">
                  <a:lumMod val="65000"/>
                  <a:lumOff val="35000"/>
                </a:schemeClr>
              </a:solidFill>
              <a:cs typeface="Arial" pitchFamily="34" charset="0"/>
            </a:endParaRPr>
          </a:p>
          <a:p>
            <a:pPr lvl="2" indent="-450850">
              <a:buClr>
                <a:srgbClr val="F4934A"/>
              </a:buClr>
              <a:buFont typeface="Wingdings" pitchFamily="2" charset="2"/>
              <a:buChar char="§"/>
            </a:pPr>
            <a:r>
              <a:rPr lang="en-US" sz="2400" dirty="0" smtClean="0">
                <a:solidFill>
                  <a:schemeClr val="tx1">
                    <a:lumMod val="65000"/>
                    <a:lumOff val="35000"/>
                  </a:schemeClr>
                </a:solidFill>
                <a:cs typeface="Arial" pitchFamily="34" charset="0"/>
              </a:rPr>
              <a:t>To learn blood vocabulary</a:t>
            </a:r>
          </a:p>
          <a:p>
            <a:pPr lvl="2" indent="-450850">
              <a:buClr>
                <a:srgbClr val="F4934A"/>
              </a:buClr>
              <a:buFont typeface="Wingdings" pitchFamily="2" charset="2"/>
              <a:buChar char="§"/>
            </a:pPr>
            <a:endParaRPr lang="en-US" sz="2400" dirty="0" smtClean="0">
              <a:solidFill>
                <a:schemeClr val="tx1">
                  <a:lumMod val="65000"/>
                  <a:lumOff val="35000"/>
                </a:schemeClr>
              </a:solidFill>
              <a:cs typeface="Arial" pitchFamily="34" charset="0"/>
            </a:endParaRPr>
          </a:p>
          <a:p>
            <a:pPr lvl="2" indent="-450850">
              <a:buClr>
                <a:srgbClr val="F4934A"/>
              </a:buClr>
              <a:buFont typeface="Wingdings" pitchFamily="2" charset="2"/>
              <a:buChar char="§"/>
            </a:pPr>
            <a:r>
              <a:rPr lang="en-US" sz="2400" dirty="0" smtClean="0">
                <a:solidFill>
                  <a:schemeClr val="tx1">
                    <a:lumMod val="65000"/>
                    <a:lumOff val="35000"/>
                  </a:schemeClr>
                </a:solidFill>
                <a:cs typeface="Arial" pitchFamily="34" charset="0"/>
              </a:rPr>
              <a:t>To understand blood types </a:t>
            </a:r>
          </a:p>
          <a:p>
            <a:pPr lvl="2" indent="-450850">
              <a:buNone/>
            </a:pPr>
            <a:r>
              <a:rPr lang="en-US" sz="2400" dirty="0" smtClean="0">
                <a:solidFill>
                  <a:schemeClr val="tx1">
                    <a:lumMod val="65000"/>
                    <a:lumOff val="35000"/>
                  </a:schemeClr>
                </a:solidFill>
                <a:latin typeface="+mn-lt"/>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2</a:t>
            </a:fld>
            <a:endParaRPr lang="en-US" dirty="0"/>
          </a:p>
        </p:txBody>
      </p:sp>
      <p:sp>
        <p:nvSpPr>
          <p:cNvPr id="5" name="Title 5"/>
          <p:cNvSpPr txBox="1">
            <a:spLocks/>
          </p:cNvSpPr>
          <p:nvPr/>
        </p:nvSpPr>
        <p:spPr>
          <a:xfrm>
            <a:off x="477055" y="696431"/>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Learning Objectives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Content Placeholder 2"/>
          <p:cNvSpPr txBox="1">
            <a:spLocks/>
          </p:cNvSpPr>
          <p:nvPr/>
        </p:nvSpPr>
        <p:spPr>
          <a:xfrm>
            <a:off x="195513" y="1390403"/>
            <a:ext cx="6997146" cy="3827309"/>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24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1143000" lvl="3" indent="-396875" fontAlgn="auto">
              <a:spcBef>
                <a:spcPct val="20000"/>
              </a:spcBef>
              <a:spcAft>
                <a:spcPts val="0"/>
              </a:spcAft>
              <a:buClr>
                <a:srgbClr val="F4934A"/>
              </a:buClr>
              <a:buSzPct val="115000"/>
              <a:buFont typeface="Wingdings" pitchFamily="2" charset="2"/>
              <a:buChar cha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To better understand the basics of blood</a:t>
            </a:r>
          </a:p>
          <a:p>
            <a:pPr marL="1143000" lvl="3" indent="-396875" fontAlgn="auto">
              <a:spcBef>
                <a:spcPct val="20000"/>
              </a:spcBef>
              <a:spcAft>
                <a:spcPts val="0"/>
              </a:spcAft>
              <a:buClr>
                <a:srgbClr val="F4934A"/>
              </a:buClr>
              <a:buSzPct val="115000"/>
              <a:buFont typeface="Wingdings" pitchFamily="2" charset="2"/>
              <a:buChar char="§"/>
            </a:pP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1143000" lvl="3" indent="-396875" fontAlgn="auto">
              <a:spcBef>
                <a:spcPct val="20000"/>
              </a:spcBef>
              <a:spcAft>
                <a:spcPts val="0"/>
              </a:spcAft>
              <a:buClr>
                <a:srgbClr val="F4934A"/>
              </a:buClr>
              <a:buSzPct val="115000"/>
              <a:buFont typeface="Wingdings" pitchFamily="2" charset="2"/>
              <a:buChar cha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To identify the components of blood </a:t>
            </a:r>
          </a:p>
          <a:p>
            <a:pPr marL="1143000" lvl="3" indent="-396875" fontAlgn="auto">
              <a:spcBef>
                <a:spcPct val="20000"/>
              </a:spcBef>
              <a:spcAft>
                <a:spcPts val="0"/>
              </a:spcAft>
              <a:buClr>
                <a:srgbClr val="F4934A"/>
              </a:buClr>
              <a:buSzPct val="115000"/>
              <a:buFont typeface="Wingdings" pitchFamily="2" charset="2"/>
              <a:buChar char="§"/>
            </a:pP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1143000" lvl="3" indent="-396875" fontAlgn="auto">
              <a:spcBef>
                <a:spcPct val="20000"/>
              </a:spcBef>
              <a:spcAft>
                <a:spcPts val="0"/>
              </a:spcAft>
              <a:buClr>
                <a:srgbClr val="F4934A"/>
              </a:buClr>
              <a:buSzPct val="115000"/>
              <a:buFont typeface="Wingdings" pitchFamily="2" charset="2"/>
              <a:buChar cha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To learn blood vocabulary</a:t>
            </a:r>
          </a:p>
          <a:p>
            <a:pPr marL="1143000" lvl="3" indent="-396875" fontAlgn="auto">
              <a:spcBef>
                <a:spcPct val="20000"/>
              </a:spcBef>
              <a:spcAft>
                <a:spcPts val="0"/>
              </a:spcAft>
              <a:buClr>
                <a:srgbClr val="F4934A"/>
              </a:buClr>
              <a:buSzPct val="115000"/>
              <a:buFont typeface="Wingdings" pitchFamily="2" charset="2"/>
              <a:buChar char="§"/>
            </a:pP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1143000" lvl="3" indent="-396875" fontAlgn="auto">
              <a:spcBef>
                <a:spcPct val="20000"/>
              </a:spcBef>
              <a:spcAft>
                <a:spcPts val="0"/>
              </a:spcAft>
              <a:buClr>
                <a:srgbClr val="F4934A"/>
              </a:buClr>
              <a:buSzPct val="115000"/>
              <a:buFont typeface="Wingdings" pitchFamily="2" charset="2"/>
              <a:buChar cha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To understand blood types </a:t>
            </a:r>
          </a:p>
          <a:p>
            <a:pPr marL="1143000" lvl="3" indent="-396875" fontAlgn="auto">
              <a:spcBef>
                <a:spcPct val="20000"/>
              </a:spcBef>
              <a:spcAft>
                <a:spcPts val="0"/>
              </a:spcAft>
              <a:buClr>
                <a:srgbClr val="F4934A"/>
              </a:buClr>
              <a:buSzPct val="120000"/>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a:t>
            </a:r>
          </a:p>
          <a:p>
            <a:pPr marL="1143000" marR="0" lvl="2" indent="-228600" algn="l" defTabSz="914400" rtl="0" eaLnBrk="1" fontAlgn="auto" latinLnBrk="0" hangingPunct="1">
              <a:lnSpc>
                <a:spcPct val="100000"/>
              </a:lnSpc>
              <a:spcBef>
                <a:spcPct val="20000"/>
              </a:spcBef>
              <a:spcAft>
                <a:spcPts val="0"/>
              </a:spcAft>
              <a:buClr>
                <a:schemeClr val="tx1">
                  <a:lumMod val="65000"/>
                  <a:lumOff val="35000"/>
                </a:schemeClr>
              </a:buClr>
              <a:buSzPct val="70000"/>
              <a:buFont typeface="Courier New"/>
              <a:buChar char="o"/>
              <a:tabLst/>
              <a:defRPr/>
            </a:pPr>
            <a:endPar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1143000" marR="0" lvl="2" indent="-228600" algn="l" defTabSz="914400" rtl="0" eaLnBrk="1" fontAlgn="auto" latinLnBrk="0" hangingPunct="1">
              <a:lnSpc>
                <a:spcPct val="100000"/>
              </a:lnSpc>
              <a:spcBef>
                <a:spcPct val="20000"/>
              </a:spcBef>
              <a:spcAft>
                <a:spcPts val="0"/>
              </a:spcAft>
              <a:buClr>
                <a:schemeClr val="tx1">
                  <a:lumMod val="65000"/>
                  <a:lumOff val="35000"/>
                </a:schemeClr>
              </a:buClr>
              <a:buSzPct val="70000"/>
              <a:buFont typeface="Courier New"/>
              <a:buChar char="o"/>
              <a:tabLst/>
              <a:defRPr/>
            </a:pP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20</a:t>
            </a:fld>
            <a:endParaRPr lang="en-US" dirty="0"/>
          </a:p>
        </p:txBody>
      </p:sp>
      <p:sp>
        <p:nvSpPr>
          <p:cNvPr id="5" name="Title 5"/>
          <p:cNvSpPr txBox="1">
            <a:spLocks/>
          </p:cNvSpPr>
          <p:nvPr/>
        </p:nvSpPr>
        <p:spPr>
          <a:xfrm>
            <a:off x="437345" y="669364"/>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References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Content Placeholder 2"/>
          <p:cNvSpPr txBox="1">
            <a:spLocks/>
          </p:cNvSpPr>
          <p:nvPr/>
        </p:nvSpPr>
        <p:spPr>
          <a:xfrm>
            <a:off x="529803" y="1568923"/>
            <a:ext cx="7912078" cy="382730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16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0" marR="0" lvl="2" indent="0" algn="l" defTabSz="914400" rtl="0" eaLnBrk="1" fontAlgn="auto" latinLnBrk="0" hangingPunct="1">
              <a:lnSpc>
                <a:spcPct val="100000"/>
              </a:lnSpc>
              <a:spcBef>
                <a:spcPts val="0"/>
              </a:spcBef>
              <a:spcAft>
                <a:spcPts val="1200"/>
              </a:spcAft>
              <a:buClr>
                <a:schemeClr val="tx1">
                  <a:lumMod val="65000"/>
                  <a:lumOff val="35000"/>
                </a:schemeClr>
              </a:buClr>
              <a:buSzPct val="100000"/>
              <a:buFont typeface="Courier New"/>
              <a:buNone/>
              <a:tabLst/>
              <a:defRP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AABB, “Donor Services Training: Everything you Need to Know to Process Donors,” 2010, AABB, Bethesda, Maryland. </a:t>
            </a:r>
          </a:p>
          <a:p>
            <a:pPr marL="0" marR="0" lvl="0" indent="0" algn="l" defTabSz="914400" rtl="0" eaLnBrk="1" fontAlgn="auto" latinLnBrk="0" hangingPunct="1">
              <a:lnSpc>
                <a:spcPct val="100000"/>
              </a:lnSpc>
              <a:spcBef>
                <a:spcPts val="0"/>
              </a:spcBef>
              <a:spcAft>
                <a:spcPts val="1200"/>
              </a:spcAft>
              <a:buClr>
                <a:schemeClr val="accent6"/>
              </a:buClr>
              <a:buSzPct val="100000"/>
              <a:buFont typeface="Wingdings" pitchFamily="2" charset="2"/>
              <a:buNone/>
              <a:tabLst/>
              <a:defRP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AABB, </a:t>
            </a:r>
            <a:r>
              <a:rPr kumimoji="0" lang="en-US" b="0" i="1"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Technical Manual</a:t>
            </a: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2011, 17</a:t>
            </a:r>
            <a:r>
              <a:rPr kumimoji="0" lang="en-US" b="0" i="0" u="none" strike="noStrike" kern="1200" cap="none" spc="0" normalizeH="0" baseline="30000" noProof="0" dirty="0" smtClean="0">
                <a:ln>
                  <a:noFill/>
                </a:ln>
                <a:solidFill>
                  <a:schemeClr val="tx1">
                    <a:lumMod val="65000"/>
                    <a:lumOff val="35000"/>
                  </a:schemeClr>
                </a:solidFill>
                <a:effectLst/>
                <a:uLnTx/>
                <a:uFillTx/>
                <a:latin typeface="Arial" pitchFamily="34" charset="0"/>
                <a:ea typeface="+mn-ea"/>
                <a:cs typeface="Arial" pitchFamily="34" charset="0"/>
              </a:rPr>
              <a:t>th</a:t>
            </a: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edition, AABB, Bethesda, Maryland.</a:t>
            </a:r>
          </a:p>
          <a:p>
            <a:pPr marL="0" marR="0" lvl="0" indent="0" algn="l" defTabSz="914400" rtl="0" eaLnBrk="1" fontAlgn="auto" latinLnBrk="0" hangingPunct="1">
              <a:lnSpc>
                <a:spcPct val="100000"/>
              </a:lnSpc>
              <a:spcBef>
                <a:spcPts val="0"/>
              </a:spcBef>
              <a:spcAft>
                <a:spcPts val="1200"/>
              </a:spcAft>
              <a:buClr>
                <a:schemeClr val="accent6"/>
              </a:buClr>
              <a:buSzPct val="100000"/>
              <a:buFont typeface="Wingdings" pitchFamily="2" charset="2"/>
              <a:buNone/>
              <a:tabLst/>
              <a:defRP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Dailey JF, </a:t>
            </a:r>
            <a:r>
              <a:rPr kumimoji="0" lang="en-US" b="0" i="1"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Dailey’s Notes on Blood</a:t>
            </a: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2002, fourth edition, Medical Consulting Group, Arlington, Massachusetts. </a:t>
            </a:r>
          </a:p>
          <a:p>
            <a:pPr marL="0" marR="0" lvl="0" indent="0" algn="l" defTabSz="914400" rtl="0" eaLnBrk="1" fontAlgn="auto" latinLnBrk="0" hangingPunct="1">
              <a:lnSpc>
                <a:spcPct val="100000"/>
              </a:lnSpc>
              <a:spcBef>
                <a:spcPts val="0"/>
              </a:spcBef>
              <a:spcAft>
                <a:spcPts val="1200"/>
              </a:spcAft>
              <a:buClr>
                <a:schemeClr val="accent6"/>
              </a:buClr>
              <a:buSzPct val="100000"/>
              <a:buFont typeface="Wingdings" pitchFamily="2" charset="2"/>
              <a:buNone/>
              <a:tabLst/>
              <a:defRP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McLeod BC, et al. (eds.), </a:t>
            </a:r>
            <a:r>
              <a:rPr kumimoji="0" lang="en-US" b="0" i="1" u="none" strike="noStrike" kern="1200" cap="none" spc="0" normalizeH="0" baseline="0" noProof="0" dirty="0" err="1" smtClean="0">
                <a:ln>
                  <a:noFill/>
                </a:ln>
                <a:solidFill>
                  <a:schemeClr val="tx1">
                    <a:lumMod val="65000"/>
                    <a:lumOff val="35000"/>
                  </a:schemeClr>
                </a:solidFill>
                <a:effectLst/>
                <a:uLnTx/>
                <a:uFillTx/>
                <a:latin typeface="Arial" pitchFamily="34" charset="0"/>
                <a:ea typeface="+mn-ea"/>
                <a:cs typeface="Arial" pitchFamily="34" charset="0"/>
              </a:rPr>
              <a:t>Apheresis</a:t>
            </a:r>
            <a:r>
              <a:rPr kumimoji="0" lang="en-US" b="0" i="1"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Principles and Practice</a:t>
            </a: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third edition, AABB Press, Bethesda, Maryland.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3</a:t>
            </a:fld>
            <a:endParaRPr lang="en-US" dirty="0"/>
          </a:p>
        </p:txBody>
      </p:sp>
      <p:sp>
        <p:nvSpPr>
          <p:cNvPr id="5" name="Title 5"/>
          <p:cNvSpPr txBox="1">
            <a:spLocks/>
          </p:cNvSpPr>
          <p:nvPr/>
        </p:nvSpPr>
        <p:spPr>
          <a:xfrm>
            <a:off x="527912" y="694853"/>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Basics of Blood </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9" name="Content Placeholder 2"/>
          <p:cNvSpPr txBox="1">
            <a:spLocks/>
          </p:cNvSpPr>
          <p:nvPr/>
        </p:nvSpPr>
        <p:spPr>
          <a:xfrm>
            <a:off x="506024" y="1572086"/>
            <a:ext cx="6913348" cy="434892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24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ＭＳ Ｐゴシック"/>
                <a:cs typeface="Arial" pitchFamily="34" charset="0"/>
              </a:rPr>
              <a:t>Blood Factoids:</a:t>
            </a:r>
          </a:p>
          <a:p>
            <a:pPr marL="858838" lvl="2" indent="-346075" fontAlgn="auto">
              <a:spcBef>
                <a:spcPct val="20000"/>
              </a:spcBef>
              <a:spcAft>
                <a:spcPts val="0"/>
              </a:spcAft>
              <a:buClr>
                <a:srgbClr val="F4934A"/>
              </a:buClr>
              <a:buSzPct val="120000"/>
              <a:buFont typeface="Wingdings" pitchFamily="2" charset="2"/>
              <a:buChar cha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In</a:t>
            </a:r>
            <a:r>
              <a:rPr kumimoji="0" lang="en-US" sz="2200" b="0" i="0" u="none" strike="noStrike" kern="1200" cap="none" spc="0" normalizeH="0" noProof="0" dirty="0" smtClean="0">
                <a:ln>
                  <a:noFill/>
                </a:ln>
                <a:solidFill>
                  <a:schemeClr val="tx1">
                    <a:lumMod val="65000"/>
                    <a:lumOff val="35000"/>
                  </a:schemeClr>
                </a:solidFill>
                <a:effectLst/>
                <a:uLnTx/>
                <a:uFillTx/>
                <a:latin typeface="Arial" pitchFamily="34" charset="0"/>
                <a:ea typeface="+mn-ea"/>
                <a:cs typeface="Arial" pitchFamily="34" charset="0"/>
              </a:rPr>
              <a:t>  India</a:t>
            </a:r>
            <a:r>
              <a:rPr kumimoji="0" lang="en-US" sz="2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someone will need a blood transfusion every two seconds¹</a:t>
            </a:r>
          </a:p>
          <a:p>
            <a:pPr marL="858838" lvl="2" indent="-346075" fontAlgn="auto">
              <a:spcBef>
                <a:spcPct val="20000"/>
              </a:spcBef>
              <a:spcAft>
                <a:spcPts val="0"/>
              </a:spcAft>
              <a:buClr>
                <a:srgbClr val="F4934A"/>
              </a:buClr>
              <a:buSzPct val="120000"/>
              <a:buFont typeface="Wingdings" pitchFamily="2" charset="2"/>
              <a:buChar cha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One pint of blood can save up to three lives¹</a:t>
            </a:r>
          </a:p>
          <a:p>
            <a:pPr marL="858838" lvl="2" indent="-346075" fontAlgn="auto">
              <a:spcBef>
                <a:spcPct val="20000"/>
              </a:spcBef>
              <a:spcAft>
                <a:spcPts val="0"/>
              </a:spcAft>
              <a:buClr>
                <a:srgbClr val="F4934A"/>
              </a:buClr>
              <a:buSzPct val="120000"/>
              <a:buFont typeface="Wingdings" pitchFamily="2" charset="2"/>
              <a:buChar cha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If only </a:t>
            </a:r>
            <a:r>
              <a:rPr lang="en-US" sz="2200" i="1" dirty="0" smtClean="0">
                <a:solidFill>
                  <a:schemeClr val="tx1">
                    <a:lumMod val="65000"/>
                    <a:lumOff val="35000"/>
                  </a:schemeClr>
                </a:solidFill>
                <a:cs typeface="Arial" pitchFamily="34" charset="0"/>
              </a:rPr>
              <a:t>two</a:t>
            </a:r>
            <a:r>
              <a:rPr kumimoji="0" lang="en-US" sz="2200" b="0" i="1"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more percent </a:t>
            </a:r>
            <a:r>
              <a:rPr kumimoji="0" lang="en-US" sz="2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of all </a:t>
            </a:r>
            <a:r>
              <a:rPr lang="en-US" sz="2200" dirty="0">
                <a:solidFill>
                  <a:schemeClr val="tx1">
                    <a:lumMod val="65000"/>
                    <a:lumOff val="35000"/>
                  </a:schemeClr>
                </a:solidFill>
                <a:cs typeface="Arial" pitchFamily="34" charset="0"/>
              </a:rPr>
              <a:t> </a:t>
            </a:r>
            <a:r>
              <a:rPr lang="en-US" sz="2200" dirty="0" smtClean="0">
                <a:solidFill>
                  <a:schemeClr val="tx1">
                    <a:lumMod val="65000"/>
                    <a:lumOff val="35000"/>
                  </a:schemeClr>
                </a:solidFill>
                <a:cs typeface="Arial" pitchFamily="34" charset="0"/>
              </a:rPr>
              <a:t>Indian</a:t>
            </a:r>
            <a:r>
              <a:rPr kumimoji="0" lang="en-US" sz="2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s would give blood, blood shortages would disappear for the foreseeable future</a:t>
            </a:r>
            <a:r>
              <a:rPr kumimoji="0" lang="en-US" sz="2200" b="0" i="0" u="none" strike="noStrike" kern="1200" cap="none" spc="0" normalizeH="0" baseline="30000" noProof="0" dirty="0" smtClean="0">
                <a:ln>
                  <a:noFill/>
                </a:ln>
                <a:solidFill>
                  <a:schemeClr val="tx1">
                    <a:lumMod val="65000"/>
                    <a:lumOff val="35000"/>
                  </a:schemeClr>
                </a:solidFill>
                <a:effectLst/>
                <a:uLnTx/>
                <a:uFillTx/>
                <a:latin typeface="Arial" pitchFamily="34" charset="0"/>
                <a:ea typeface="+mn-ea"/>
                <a:cs typeface="Arial" pitchFamily="34" charset="0"/>
              </a:rPr>
              <a:t>1</a:t>
            </a:r>
          </a:p>
          <a:p>
            <a:pPr marL="858838" lvl="2" indent="-346075" fontAlgn="auto">
              <a:spcBef>
                <a:spcPct val="20000"/>
              </a:spcBef>
              <a:spcAft>
                <a:spcPts val="0"/>
              </a:spcAft>
              <a:buClr>
                <a:srgbClr val="F4934A"/>
              </a:buClr>
              <a:buSzPct val="120000"/>
              <a:buFont typeface="Wingdings" pitchFamily="2" charset="2"/>
              <a:buChar cha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Primary reasons people give for not donating blood:</a:t>
            </a:r>
            <a:r>
              <a:rPr kumimoji="0" lang="en-US" sz="2200" b="0" i="0" u="none" strike="noStrike" kern="1200" cap="none" spc="0" normalizeH="0" baseline="30000" noProof="0" dirty="0" smtClean="0">
                <a:ln>
                  <a:noFill/>
                </a:ln>
                <a:solidFill>
                  <a:schemeClr val="tx1">
                    <a:lumMod val="65000"/>
                    <a:lumOff val="35000"/>
                  </a:schemeClr>
                </a:solidFill>
                <a:effectLst/>
                <a:uLnTx/>
                <a:uFillTx/>
                <a:latin typeface="Arial" pitchFamily="34" charset="0"/>
                <a:ea typeface="+mn-ea"/>
                <a:cs typeface="Arial" pitchFamily="34" charset="0"/>
              </a:rPr>
              <a:t>3</a:t>
            </a:r>
            <a:endParaRPr kumimoji="0" lang="en-US" sz="2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1316038" lvl="4" indent="-346075" fontAlgn="auto">
              <a:spcBef>
                <a:spcPct val="20000"/>
              </a:spcBef>
              <a:spcAft>
                <a:spcPts val="0"/>
              </a:spcAft>
              <a:buSzPct val="75000"/>
              <a:buFont typeface="Arial" pitchFamily="34" charset="0"/>
              <a:buChar char="–"/>
            </a:pPr>
            <a:r>
              <a:rPr kumimoji="0" lang="en-US" sz="19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Afraid of needles</a:t>
            </a:r>
          </a:p>
          <a:p>
            <a:pPr marL="1316038" lvl="4" indent="-346075" fontAlgn="auto">
              <a:spcBef>
                <a:spcPct val="20000"/>
              </a:spcBef>
              <a:spcAft>
                <a:spcPts val="0"/>
              </a:spcAft>
              <a:buSzPct val="75000"/>
              <a:buFont typeface="Arial" pitchFamily="34" charset="0"/>
              <a:buChar char="–"/>
            </a:pPr>
            <a:r>
              <a:rPr kumimoji="0" lang="en-US" sz="19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Too busy</a:t>
            </a:r>
          </a:p>
          <a:p>
            <a:pPr marL="1316038" lvl="4" indent="-346075" fontAlgn="auto">
              <a:spcBef>
                <a:spcPct val="20000"/>
              </a:spcBef>
              <a:spcAft>
                <a:spcPts val="0"/>
              </a:spcAft>
              <a:buSzPct val="75000"/>
              <a:buFont typeface="Arial" pitchFamily="34" charset="0"/>
              <a:buChar char="–"/>
            </a:pPr>
            <a:r>
              <a:rPr kumimoji="0" lang="en-US" sz="19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No one ever asked me to donate</a:t>
            </a:r>
            <a:endParaRPr kumimoji="0" lang="en-US" sz="1900" b="0" i="0" u="none" strike="noStrike" kern="1200" cap="none" spc="0" normalizeH="0" baseline="3000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858838" lvl="2" indent="-346075" fontAlgn="auto">
              <a:spcBef>
                <a:spcPct val="20000"/>
              </a:spcBef>
              <a:spcAft>
                <a:spcPts val="0"/>
              </a:spcAft>
              <a:buClr>
                <a:srgbClr val="F4934A"/>
              </a:buClr>
              <a:buSzPct val="120000"/>
              <a:buFont typeface="Wingdings" pitchFamily="2" charset="2"/>
              <a:buChar cha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There is no substitute for human blood</a:t>
            </a:r>
            <a:r>
              <a:rPr kumimoji="0" lang="en-US" sz="2200" b="0" i="0" u="none" strike="noStrike" kern="1200" cap="none" spc="0" normalizeH="0" baseline="30000" noProof="0" dirty="0" smtClean="0">
                <a:ln>
                  <a:noFill/>
                </a:ln>
                <a:solidFill>
                  <a:schemeClr val="tx1">
                    <a:lumMod val="65000"/>
                    <a:lumOff val="35000"/>
                  </a:schemeClr>
                </a:solidFill>
                <a:effectLst/>
                <a:uLnTx/>
                <a:uFillTx/>
                <a:latin typeface="Arial" pitchFamily="34" charset="0"/>
                <a:ea typeface="+mn-ea"/>
                <a:cs typeface="Arial" pitchFamily="34" charset="0"/>
              </a:rPr>
              <a:t>4</a:t>
            </a: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9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9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9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9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9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9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ＭＳ Ｐゴシック"/>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1143000" marR="0" lvl="2" indent="-228600" algn="l" defTabSz="914400" rtl="0" eaLnBrk="1" fontAlgn="auto" latinLnBrk="0" hangingPunct="1">
              <a:lnSpc>
                <a:spcPct val="100000"/>
              </a:lnSpc>
              <a:spcBef>
                <a:spcPct val="20000"/>
              </a:spcBef>
              <a:spcAft>
                <a:spcPts val="0"/>
              </a:spcAft>
              <a:buClr>
                <a:schemeClr val="tx1">
                  <a:lumMod val="65000"/>
                  <a:lumOff val="35000"/>
                </a:schemeClr>
              </a:buClr>
              <a:buSzPct val="70000"/>
              <a:buFont typeface="Courier New"/>
              <a:buChar char="o"/>
              <a:tabLst/>
              <a:defRPr/>
            </a:pP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p:txBody>
      </p:sp>
      <p:pic>
        <p:nvPicPr>
          <p:cNvPr id="10" name="Picture 1"/>
          <p:cNvPicPr>
            <a:picLocks noChangeAspect="1" noChangeArrowheads="1"/>
          </p:cNvPicPr>
          <p:nvPr/>
        </p:nvPicPr>
        <p:blipFill>
          <a:blip r:embed="rId3" cstate="print"/>
          <a:srcRect/>
          <a:stretch>
            <a:fillRect/>
          </a:stretch>
        </p:blipFill>
        <p:spPr bwMode="auto">
          <a:xfrm>
            <a:off x="7579706" y="2546430"/>
            <a:ext cx="1121797" cy="1770927"/>
          </a:xfrm>
          <a:prstGeom prst="rect">
            <a:avLst/>
          </a:prstGeom>
          <a:noFill/>
          <a:ln w="9525">
            <a:noFill/>
            <a:miter lim="800000"/>
            <a:headEnd/>
            <a:tailEnd/>
          </a:ln>
          <a:effectLst/>
        </p:spPr>
      </p:pic>
      <p:sp>
        <p:nvSpPr>
          <p:cNvPr id="11" name="TextBox 10"/>
          <p:cNvSpPr txBox="1"/>
          <p:nvPr/>
        </p:nvSpPr>
        <p:spPr>
          <a:xfrm>
            <a:off x="502851" y="5815452"/>
            <a:ext cx="7994952" cy="584775"/>
          </a:xfrm>
          <a:prstGeom prst="rect">
            <a:avLst/>
          </a:prstGeom>
          <a:noFill/>
        </p:spPr>
        <p:txBody>
          <a:bodyPr wrap="square" rtlCol="0">
            <a:spAutoFit/>
          </a:bodyPr>
          <a:lstStyle/>
          <a:p>
            <a:r>
              <a:rPr lang="en-US" sz="800" baseline="30000" dirty="0" smtClean="0">
                <a:solidFill>
                  <a:schemeClr val="tx1">
                    <a:lumMod val="65000"/>
                    <a:lumOff val="35000"/>
                  </a:schemeClr>
                </a:solidFill>
                <a:latin typeface="+mn-lt"/>
                <a:ea typeface="ＭＳ Ｐゴシック"/>
              </a:rPr>
              <a:t>1</a:t>
            </a:r>
            <a:r>
              <a:rPr lang="en-US" sz="800" dirty="0" smtClean="0">
                <a:solidFill>
                  <a:schemeClr val="tx1">
                    <a:lumMod val="65000"/>
                    <a:lumOff val="35000"/>
                  </a:schemeClr>
                </a:solidFill>
                <a:latin typeface="+mn-lt"/>
                <a:ea typeface="ＭＳ Ｐゴシック"/>
              </a:rPr>
              <a:t> Delta Blood Bank, “Blood Facts,” www.deltabloodbank.org/donate/d/blood_facts.html, accessed on September 24, 2013. </a:t>
            </a:r>
          </a:p>
          <a:p>
            <a:pPr>
              <a:buNone/>
            </a:pPr>
            <a:r>
              <a:rPr lang="en-US" sz="800" baseline="30000" dirty="0" smtClean="0">
                <a:solidFill>
                  <a:schemeClr val="tx1">
                    <a:lumMod val="65000"/>
                    <a:lumOff val="35000"/>
                  </a:schemeClr>
                </a:solidFill>
                <a:latin typeface="+mn-lt"/>
                <a:ea typeface="ＭＳ Ｐゴシック"/>
              </a:rPr>
              <a:t>2</a:t>
            </a:r>
            <a:r>
              <a:rPr lang="en-US" sz="800" dirty="0" smtClean="0">
                <a:solidFill>
                  <a:schemeClr val="tx1">
                    <a:lumMod val="65000"/>
                    <a:lumOff val="35000"/>
                  </a:schemeClr>
                </a:solidFill>
                <a:latin typeface="+mn-lt"/>
                <a:ea typeface="ＭＳ Ｐゴシック"/>
              </a:rPr>
              <a:t> R</a:t>
            </a:r>
            <a:r>
              <a:rPr lang="en-US" sz="800" dirty="0" smtClean="0">
                <a:solidFill>
                  <a:schemeClr val="tx1">
                    <a:lumMod val="65000"/>
                    <a:lumOff val="35000"/>
                  </a:schemeClr>
                </a:solidFill>
                <a:latin typeface="+mn-lt"/>
              </a:rPr>
              <a:t>iley W, et al., “The United States’ Potential Blood Donor Pool: Estimating the Prevalence of Donor-Exclusion Factors on the Pool of Potential Donors,” </a:t>
            </a:r>
            <a:r>
              <a:rPr lang="en-US" sz="800" i="1" dirty="0" smtClean="0">
                <a:solidFill>
                  <a:schemeClr val="tx1">
                    <a:lumMod val="65000"/>
                    <a:lumOff val="35000"/>
                  </a:schemeClr>
                </a:solidFill>
                <a:latin typeface="+mn-lt"/>
              </a:rPr>
              <a:t>Transfusion </a:t>
            </a:r>
            <a:r>
              <a:rPr lang="en-US" sz="800" dirty="0" smtClean="0">
                <a:solidFill>
                  <a:schemeClr val="tx1">
                    <a:lumMod val="65000"/>
                    <a:lumOff val="35000"/>
                  </a:schemeClr>
                </a:solidFill>
                <a:latin typeface="+mn-lt"/>
              </a:rPr>
              <a:t>2007; 47(7): 1180-1188. </a:t>
            </a:r>
          </a:p>
          <a:p>
            <a:r>
              <a:rPr lang="en-US" sz="800" baseline="30000" dirty="0" smtClean="0">
                <a:solidFill>
                  <a:schemeClr val="tx1">
                    <a:lumMod val="65000"/>
                    <a:lumOff val="35000"/>
                  </a:schemeClr>
                </a:solidFill>
                <a:latin typeface="+mn-lt"/>
                <a:ea typeface="ＭＳ Ｐゴシック"/>
              </a:rPr>
              <a:t>3</a:t>
            </a:r>
            <a:r>
              <a:rPr lang="en-US" sz="800" dirty="0" smtClean="0">
                <a:solidFill>
                  <a:schemeClr val="tx1">
                    <a:lumMod val="65000"/>
                    <a:lumOff val="35000"/>
                  </a:schemeClr>
                </a:solidFill>
                <a:latin typeface="+mn-lt"/>
                <a:ea typeface="ＭＳ Ｐゴシック"/>
              </a:rPr>
              <a:t> University of Maryland Medical Center, “Reasons People Don’t Give Blood,” http://umm.edu/about/blood-drives/reasons-people-dont-give, accessed on August 1, 2013</a:t>
            </a:r>
            <a:r>
              <a:rPr lang="en-US" sz="800" dirty="0" smtClean="0">
                <a:solidFill>
                  <a:schemeClr val="tx1">
                    <a:lumMod val="65000"/>
                    <a:lumOff val="35000"/>
                  </a:schemeClr>
                </a:solidFill>
                <a:latin typeface="+mn-lt"/>
              </a:rPr>
              <a:t>.</a:t>
            </a:r>
          </a:p>
          <a:p>
            <a:r>
              <a:rPr lang="en-US" sz="800" baseline="30000" dirty="0" smtClean="0">
                <a:solidFill>
                  <a:schemeClr val="tx1">
                    <a:lumMod val="65000"/>
                    <a:lumOff val="35000"/>
                  </a:schemeClr>
                </a:solidFill>
                <a:latin typeface="+mn-lt"/>
                <a:ea typeface="ＭＳ Ｐゴシック"/>
              </a:rPr>
              <a:t>4 </a:t>
            </a:r>
            <a:r>
              <a:rPr lang="en-US" sz="800" dirty="0" err="1" smtClean="0">
                <a:solidFill>
                  <a:schemeClr val="tx1">
                    <a:lumMod val="65000"/>
                    <a:lumOff val="35000"/>
                  </a:schemeClr>
                </a:solidFill>
                <a:latin typeface="+mn-lt"/>
                <a:ea typeface="ＭＳ Ｐゴシック"/>
              </a:rPr>
              <a:t>BloodBook</a:t>
            </a:r>
            <a:r>
              <a:rPr lang="en-US" sz="800" dirty="0" smtClean="0">
                <a:solidFill>
                  <a:schemeClr val="tx1">
                    <a:lumMod val="65000"/>
                    <a:lumOff val="35000"/>
                  </a:schemeClr>
                </a:solidFill>
                <a:latin typeface="+mn-lt"/>
                <a:ea typeface="ＭＳ Ｐゴシック"/>
              </a:rPr>
              <a:t>, “Blood Facts in General,”  www.bloodbook.com/facts.html, accessed on August 1,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 calcmode="lin" valueType="num">
                                      <p:cBhvr additive="base">
                                        <p:cTn id="4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8" end="8"/>
                                            </p:txEl>
                                          </p:spTgt>
                                        </p:tgtEl>
                                        <p:attrNameLst>
                                          <p:attrName>ppt_y</p:attrName>
                                        </p:attrNameLst>
                                      </p:cBhvr>
                                      <p:tavLst>
                                        <p:tav tm="0">
                                          <p:val>
                                            <p:strVal val="1+#ppt_h/2"/>
                                          </p:val>
                                        </p:tav>
                                        <p:tav tm="100000">
                                          <p:val>
                                            <p:strVal val="#ppt_y"/>
                                          </p:val>
                                        </p:tav>
                                      </p:tavLst>
                                    </p:anim>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4</a:t>
            </a:fld>
            <a:endParaRPr lang="en-US" dirty="0"/>
          </a:p>
        </p:txBody>
      </p:sp>
      <p:sp>
        <p:nvSpPr>
          <p:cNvPr id="5" name="Title 5"/>
          <p:cNvSpPr txBox="1">
            <a:spLocks/>
          </p:cNvSpPr>
          <p:nvPr/>
        </p:nvSpPr>
        <p:spPr>
          <a:xfrm>
            <a:off x="500204" y="708005"/>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Basics of Blood</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Content Placeholder 2"/>
          <p:cNvSpPr txBox="1">
            <a:spLocks/>
          </p:cNvSpPr>
          <p:nvPr/>
        </p:nvSpPr>
        <p:spPr>
          <a:xfrm>
            <a:off x="539835" y="1551829"/>
            <a:ext cx="6161907" cy="3951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24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What is Blood?  </a:t>
            </a:r>
          </a:p>
          <a:p>
            <a:pPr lvl="1" fontAlgn="auto">
              <a:spcBef>
                <a:spcPct val="20000"/>
              </a:spcBef>
              <a:spcAft>
                <a:spcPts val="0"/>
              </a:spcAft>
              <a:buClr>
                <a:schemeClr val="accent6"/>
              </a:buClr>
              <a:buSzPct val="100000"/>
              <a:buFont typeface="Wingdings" pitchFamily="2" charset="2"/>
              <a:buChar char="§"/>
              <a:tabLst>
                <a:tab pos="798513" algn="l"/>
              </a:tabLst>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ＭＳ Ｐゴシック"/>
                <a:cs typeface="Arial" pitchFamily="34" charset="0"/>
              </a:rPr>
              <a:t>  Blood is a tissue that provides four</a:t>
            </a:r>
            <a:r>
              <a:rPr kumimoji="0" lang="en-US" sz="2400" b="0" i="0" u="none" strike="noStrike" kern="1200" cap="none" spc="0" normalizeH="0" noProof="0" dirty="0" smtClean="0">
                <a:ln>
                  <a:noFill/>
                </a:ln>
                <a:solidFill>
                  <a:schemeClr val="tx1">
                    <a:lumMod val="65000"/>
                    <a:lumOff val="35000"/>
                  </a:schemeClr>
                </a:solidFill>
                <a:effectLst/>
                <a:uLnTx/>
                <a:uFillTx/>
                <a:latin typeface="Arial" pitchFamily="34" charset="0"/>
                <a:ea typeface="ＭＳ Ｐゴシック"/>
                <a:cs typeface="Arial" pitchFamily="34" charset="0"/>
              </a:rPr>
              <a:t> 	</a:t>
            </a: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ＭＳ Ｐゴシック"/>
                <a:cs typeface="Arial" pitchFamily="34" charset="0"/>
              </a:rPr>
              <a:t>critical life-supporting functions:</a:t>
            </a:r>
          </a:p>
          <a:p>
            <a:pPr marL="1087438" lvl="3" indent="-288925" fontAlgn="auto">
              <a:spcBef>
                <a:spcPct val="20000"/>
              </a:spcBef>
              <a:spcAft>
                <a:spcPts val="0"/>
              </a:spcAft>
              <a:buSzPct val="75000"/>
              <a:buFont typeface="Arial" pitchFamily="34" charset="0"/>
              <a:buChar cha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ＭＳ Ｐゴシック"/>
                <a:cs typeface="Arial" pitchFamily="34" charset="0"/>
              </a:rPr>
              <a:t>Delivers oxygen, hormones and nutrients to the body’s cells</a:t>
            </a:r>
          </a:p>
          <a:p>
            <a:pPr marL="1087438" lvl="3" indent="-288925" fontAlgn="auto">
              <a:spcBef>
                <a:spcPct val="20000"/>
              </a:spcBef>
              <a:spcAft>
                <a:spcPts val="0"/>
              </a:spcAft>
              <a:buSzPct val="75000"/>
              <a:buFont typeface="Arial" pitchFamily="34" charset="0"/>
              <a:buChar cha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ＭＳ Ｐゴシック"/>
                <a:cs typeface="Arial" pitchFamily="34" charset="0"/>
              </a:rPr>
              <a:t>Prevents blood loss by healing wounds</a:t>
            </a:r>
          </a:p>
          <a:p>
            <a:pPr marL="1087438" lvl="3" indent="-288925" fontAlgn="auto">
              <a:spcBef>
                <a:spcPct val="20000"/>
              </a:spcBef>
              <a:spcAft>
                <a:spcPts val="0"/>
              </a:spcAft>
              <a:buSzPct val="75000"/>
              <a:buFont typeface="Arial" pitchFamily="34" charset="0"/>
              <a:buChar cha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ＭＳ Ｐゴシック"/>
                <a:cs typeface="Arial" pitchFamily="34" charset="0"/>
              </a:rPr>
              <a:t>Serves as the primary carrier for immunity</a:t>
            </a:r>
          </a:p>
          <a:p>
            <a:pPr marL="1087438" lvl="3" indent="-288925" fontAlgn="auto">
              <a:spcBef>
                <a:spcPct val="20000"/>
              </a:spcBef>
              <a:spcAft>
                <a:spcPts val="0"/>
              </a:spcAft>
              <a:buSzPct val="75000"/>
              <a:buFont typeface="Arial" pitchFamily="34" charset="0"/>
              <a:buChar cha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ＭＳ Ｐゴシック"/>
                <a:cs typeface="Arial" pitchFamily="34" charset="0"/>
              </a:rPr>
              <a:t>Helps control body temperature</a:t>
            </a:r>
          </a:p>
          <a:p>
            <a:pPr marL="342900" marR="0" lvl="0" indent="-34290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endPar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1143000" marR="0" lvl="2" indent="-228600" algn="l" defTabSz="914400" rtl="0" eaLnBrk="1" fontAlgn="auto" latinLnBrk="0" hangingPunct="1">
              <a:lnSpc>
                <a:spcPct val="100000"/>
              </a:lnSpc>
              <a:spcBef>
                <a:spcPct val="20000"/>
              </a:spcBef>
              <a:spcAft>
                <a:spcPts val="0"/>
              </a:spcAft>
              <a:buClr>
                <a:schemeClr val="tx1">
                  <a:lumMod val="65000"/>
                  <a:lumOff val="35000"/>
                </a:schemeClr>
              </a:buClr>
              <a:buSzPct val="70000"/>
              <a:buFont typeface="Courier New"/>
              <a:buChar char="o"/>
              <a:tabLst/>
              <a:defRPr/>
            </a:pP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p:txBody>
      </p:sp>
      <p:pic>
        <p:nvPicPr>
          <p:cNvPr id="8" name="Picture 1"/>
          <p:cNvPicPr>
            <a:picLocks noChangeAspect="1" noChangeArrowheads="1"/>
          </p:cNvPicPr>
          <p:nvPr/>
        </p:nvPicPr>
        <p:blipFill>
          <a:blip r:embed="rId3" cstate="print"/>
          <a:srcRect/>
          <a:stretch>
            <a:fillRect/>
          </a:stretch>
        </p:blipFill>
        <p:spPr bwMode="auto">
          <a:xfrm>
            <a:off x="6834995" y="2199191"/>
            <a:ext cx="1617127" cy="218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5</a:t>
            </a:fld>
            <a:endParaRPr lang="en-US" dirty="0"/>
          </a:p>
        </p:txBody>
      </p:sp>
      <p:sp>
        <p:nvSpPr>
          <p:cNvPr id="5" name="Title 5"/>
          <p:cNvSpPr txBox="1">
            <a:spLocks/>
          </p:cNvSpPr>
          <p:nvPr/>
        </p:nvSpPr>
        <p:spPr>
          <a:xfrm>
            <a:off x="453905" y="708005"/>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Blood Transfusions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6" name="Text Placeholder 2"/>
          <p:cNvSpPr txBox="1">
            <a:spLocks/>
          </p:cNvSpPr>
          <p:nvPr/>
        </p:nvSpPr>
        <p:spPr>
          <a:xfrm>
            <a:off x="381174" y="1590525"/>
            <a:ext cx="8229600" cy="428858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Char char="§"/>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sp>
        <p:nvSpPr>
          <p:cNvPr id="8" name="Content Placeholder 2"/>
          <p:cNvSpPr txBox="1">
            <a:spLocks/>
          </p:cNvSpPr>
          <p:nvPr/>
        </p:nvSpPr>
        <p:spPr>
          <a:xfrm>
            <a:off x="467328" y="1551419"/>
            <a:ext cx="6708866" cy="3951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24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Blood transfusions are used to treat:</a:t>
            </a:r>
          </a:p>
          <a:p>
            <a:pPr marL="682625" marR="0" lvl="1" indent="-290513"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Accident victims</a:t>
            </a:r>
          </a:p>
          <a:p>
            <a:pPr marL="682625" marR="0" lvl="1" indent="-290513"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Organ and marrow transplant recipients</a:t>
            </a:r>
          </a:p>
          <a:p>
            <a:pPr marL="682625" marR="0" lvl="1" indent="-290513"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Cancer and heart surgery patients</a:t>
            </a:r>
          </a:p>
          <a:p>
            <a:pPr marL="682625" marR="0" lvl="1" indent="-290513"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People with blood-related diseases</a:t>
            </a:r>
          </a:p>
          <a:p>
            <a:pPr marL="971550" lvl="3" indent="-288925" fontAlgn="auto">
              <a:spcBef>
                <a:spcPct val="20000"/>
              </a:spcBef>
              <a:spcAft>
                <a:spcPts val="0"/>
              </a:spcAft>
              <a:buSzPct val="70000"/>
              <a:buFont typeface="Arial" pitchFamily="34" charset="0"/>
              <a:buChar char="–"/>
            </a:pPr>
            <a:r>
              <a:rPr kumimoji="0" lang="en-US" sz="2000" b="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Sickle Cell Anemia</a:t>
            </a:r>
          </a:p>
          <a:p>
            <a:pPr marL="971550" lvl="3" indent="-288925" fontAlgn="auto">
              <a:spcBef>
                <a:spcPct val="20000"/>
              </a:spcBef>
              <a:spcAft>
                <a:spcPts val="0"/>
              </a:spcAft>
              <a:buSzPct val="70000"/>
              <a:buFont typeface="Arial" pitchFamily="34" charset="0"/>
              <a:buChar char="–"/>
            </a:pPr>
            <a:r>
              <a:rPr kumimoji="0" lang="en-US" sz="2000" b="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Leukemia </a:t>
            </a:r>
          </a:p>
          <a:p>
            <a:pPr marL="971550" lvl="3" indent="-288925" fontAlgn="auto">
              <a:spcBef>
                <a:spcPct val="20000"/>
              </a:spcBef>
              <a:spcAft>
                <a:spcPts val="0"/>
              </a:spcAft>
              <a:buSzPct val="70000"/>
              <a:buFont typeface="Arial" pitchFamily="34" charset="0"/>
              <a:buChar char="–"/>
            </a:pPr>
            <a:r>
              <a:rPr kumimoji="0" lang="en-US" sz="2000" b="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Hemophilia</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a:t>
            </a: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Char char="§"/>
              <a:tabLst/>
              <a:defRPr/>
            </a:pPr>
            <a:endParaRPr kumimoji="0" lang="en-US" sz="24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1143000" marR="0" lvl="2" indent="-228600" algn="l" defTabSz="914400" rtl="0" eaLnBrk="1" fontAlgn="auto" latinLnBrk="0" hangingPunct="1">
              <a:lnSpc>
                <a:spcPct val="100000"/>
              </a:lnSpc>
              <a:spcBef>
                <a:spcPct val="20000"/>
              </a:spcBef>
              <a:spcAft>
                <a:spcPts val="0"/>
              </a:spcAft>
              <a:buClr>
                <a:schemeClr val="tx1">
                  <a:lumMod val="65000"/>
                  <a:lumOff val="35000"/>
                </a:schemeClr>
              </a:buClr>
              <a:buSzPct val="70000"/>
              <a:buFont typeface="Courier New"/>
              <a:buNone/>
              <a:tabLst/>
              <a:defRPr/>
            </a:pPr>
            <a:endPar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1143000" marR="0" lvl="2" indent="-228600" algn="l" defTabSz="914400" rtl="0" eaLnBrk="1" fontAlgn="auto" latinLnBrk="0" hangingPunct="1">
              <a:lnSpc>
                <a:spcPct val="100000"/>
              </a:lnSpc>
              <a:spcBef>
                <a:spcPct val="20000"/>
              </a:spcBef>
              <a:spcAft>
                <a:spcPts val="0"/>
              </a:spcAft>
              <a:buClr>
                <a:schemeClr val="tx1">
                  <a:lumMod val="65000"/>
                  <a:lumOff val="35000"/>
                </a:schemeClr>
              </a:buClr>
              <a:buSzPct val="70000"/>
              <a:buFont typeface="Courier New"/>
              <a:buChar char="o"/>
              <a:tabLst/>
              <a:defRPr/>
            </a:pP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6</a:t>
            </a:fld>
            <a:endParaRPr lang="en-US" dirty="0"/>
          </a:p>
        </p:txBody>
      </p:sp>
      <p:sp>
        <p:nvSpPr>
          <p:cNvPr id="5" name="Title 5"/>
          <p:cNvSpPr txBox="1">
            <a:spLocks/>
          </p:cNvSpPr>
          <p:nvPr/>
        </p:nvSpPr>
        <p:spPr>
          <a:xfrm>
            <a:off x="419181" y="626983"/>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Blood Components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Content Placeholder 2"/>
          <p:cNvSpPr txBox="1">
            <a:spLocks/>
          </p:cNvSpPr>
          <p:nvPr/>
        </p:nvSpPr>
        <p:spPr>
          <a:xfrm>
            <a:off x="419687" y="1554410"/>
            <a:ext cx="4040188" cy="3951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24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Whole Blood Composition</a:t>
            </a: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14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800100" lvl="1" indent="-342900" fontAlgn="auto">
              <a:spcBef>
                <a:spcPct val="20000"/>
              </a:spcBef>
              <a:spcAft>
                <a:spcPts val="0"/>
              </a:spcAft>
              <a:buClr>
                <a:schemeClr val="accent6"/>
              </a:buClr>
              <a:buSzPct val="100000"/>
              <a:buFont typeface="Wingdings" pitchFamily="2" charset="2"/>
              <a:buChar cha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Cellular</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components:</a:t>
            </a:r>
          </a:p>
          <a:p>
            <a:pPr marL="1200150" lvl="2" indent="-285750" fontAlgn="auto">
              <a:spcBef>
                <a:spcPct val="20000"/>
              </a:spcBef>
              <a:spcAft>
                <a:spcPts val="0"/>
              </a:spcAft>
              <a:buSzPct val="75000"/>
              <a:buFont typeface="Arial" pitchFamily="34" charset="0"/>
              <a:buChar cha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Red blood cells</a:t>
            </a:r>
          </a:p>
          <a:p>
            <a:pPr marL="1200150" lvl="2" indent="-285750" fontAlgn="auto">
              <a:spcBef>
                <a:spcPct val="20000"/>
              </a:spcBef>
              <a:spcAft>
                <a:spcPts val="0"/>
              </a:spcAft>
              <a:buSzPct val="75000"/>
              <a:buFont typeface="Arial" pitchFamily="34" charset="0"/>
              <a:buChar cha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White blood cells</a:t>
            </a:r>
          </a:p>
          <a:p>
            <a:pPr marL="1200150" lvl="2" indent="-285750" fontAlgn="auto">
              <a:spcBef>
                <a:spcPct val="20000"/>
              </a:spcBef>
              <a:spcAft>
                <a:spcPts val="0"/>
              </a:spcAft>
              <a:buSzPct val="75000"/>
              <a:buFont typeface="Arial" pitchFamily="34" charset="0"/>
              <a:buChar cha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Platelets</a:t>
            </a:r>
          </a:p>
          <a:p>
            <a:pPr marL="742950" marR="0" lvl="1" indent="-285750" algn="l" defTabSz="914400" rtl="0" eaLnBrk="1" fontAlgn="auto" latinLnBrk="0" hangingPunct="1">
              <a:lnSpc>
                <a:spcPct val="100000"/>
              </a:lnSpc>
              <a:spcBef>
                <a:spcPct val="20000"/>
              </a:spcBef>
              <a:spcAft>
                <a:spcPts val="0"/>
              </a:spcAft>
              <a:buClr>
                <a:schemeClr val="tx1">
                  <a:lumMod val="65000"/>
                  <a:lumOff val="35000"/>
                </a:schemeClr>
              </a:buClr>
              <a:buSzPct val="75000"/>
              <a:buFont typeface="Arial" pitchFamily="34" charset="0"/>
              <a:buNone/>
              <a:tabLst/>
              <a:defRPr/>
            </a:pPr>
            <a:endParaRPr kumimoji="0" lang="en-US" sz="1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Liquid component:</a:t>
            </a: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1200150" lvl="2" indent="-285750" fontAlgn="auto">
              <a:spcBef>
                <a:spcPct val="20000"/>
              </a:spcBef>
              <a:spcAft>
                <a:spcPts val="0"/>
              </a:spcAft>
              <a:buSzPct val="75000"/>
              <a:buFont typeface="Arial" pitchFamily="34" charset="0"/>
              <a:buChar char="–"/>
            </a:pPr>
            <a:r>
              <a:rPr lang="en-US" sz="2000" dirty="0" smtClean="0">
                <a:solidFill>
                  <a:schemeClr val="tx1">
                    <a:lumMod val="65000"/>
                    <a:lumOff val="35000"/>
                  </a:schemeClr>
                </a:solidFill>
                <a:cs typeface="Arial" pitchFamily="34" charset="0"/>
              </a:rPr>
              <a:t>Plasma </a:t>
            </a:r>
          </a:p>
          <a:p>
            <a:pPr marL="1143000" marR="0" lvl="2" indent="-228600" algn="l" defTabSz="914400" rtl="0" eaLnBrk="1" fontAlgn="auto" latinLnBrk="0" hangingPunct="1">
              <a:lnSpc>
                <a:spcPct val="100000"/>
              </a:lnSpc>
              <a:spcBef>
                <a:spcPct val="20000"/>
              </a:spcBef>
              <a:spcAft>
                <a:spcPts val="0"/>
              </a:spcAft>
              <a:buClr>
                <a:schemeClr val="tx1">
                  <a:lumMod val="65000"/>
                  <a:lumOff val="35000"/>
                </a:schemeClr>
              </a:buClr>
              <a:buSzPct val="70000"/>
              <a:buFont typeface="Courier New"/>
              <a:buNone/>
              <a:tabLst/>
              <a:defRPr/>
            </a:pP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p:txBody>
      </p:sp>
      <p:pic>
        <p:nvPicPr>
          <p:cNvPr id="8" name="Picture 7" descr="blood_components.jpg"/>
          <p:cNvPicPr>
            <a:picLocks noChangeAspect="1"/>
          </p:cNvPicPr>
          <p:nvPr/>
        </p:nvPicPr>
        <p:blipFill>
          <a:blip r:embed="rId3" cstate="print"/>
          <a:stretch>
            <a:fillRect/>
          </a:stretch>
        </p:blipFill>
        <p:spPr>
          <a:xfrm>
            <a:off x="4942389" y="1825662"/>
            <a:ext cx="3674376" cy="2757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7</a:t>
            </a:fld>
            <a:endParaRPr lang="en-US" dirty="0"/>
          </a:p>
        </p:txBody>
      </p:sp>
      <p:sp>
        <p:nvSpPr>
          <p:cNvPr id="5" name="Title 5"/>
          <p:cNvSpPr txBox="1">
            <a:spLocks/>
          </p:cNvSpPr>
          <p:nvPr/>
        </p:nvSpPr>
        <p:spPr>
          <a:xfrm>
            <a:off x="430756" y="650132"/>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Blood Components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pic>
        <p:nvPicPr>
          <p:cNvPr id="7" name="Picture 5"/>
          <p:cNvPicPr>
            <a:picLocks noChangeAspect="1" noChangeArrowheads="1"/>
          </p:cNvPicPr>
          <p:nvPr/>
        </p:nvPicPr>
        <p:blipFill>
          <a:blip r:embed="rId3" cstate="print">
            <a:clrChange>
              <a:clrFrom>
                <a:srgbClr val="BF883C"/>
              </a:clrFrom>
              <a:clrTo>
                <a:srgbClr val="BF883C">
                  <a:alpha val="0"/>
                </a:srgbClr>
              </a:clrTo>
            </a:clrChange>
          </a:blip>
          <a:srcRect r="27077"/>
          <a:stretch>
            <a:fillRect/>
          </a:stretch>
        </p:blipFill>
        <p:spPr bwMode="auto">
          <a:xfrm>
            <a:off x="1116595" y="1832055"/>
            <a:ext cx="4602497" cy="3468687"/>
          </a:xfrm>
          <a:prstGeom prst="roundRect">
            <a:avLst>
              <a:gd name="adj" fmla="val 8594"/>
            </a:avLst>
          </a:prstGeom>
          <a:solidFill>
            <a:srgbClr val="FFFFFF">
              <a:shade val="85000"/>
            </a:srgbClr>
          </a:solidFill>
          <a:ln>
            <a:noFill/>
          </a:ln>
          <a:effectLst/>
        </p:spPr>
      </p:pic>
      <p:sp>
        <p:nvSpPr>
          <p:cNvPr id="8" name="Text Box 6"/>
          <p:cNvSpPr txBox="1">
            <a:spLocks noChangeArrowheads="1"/>
          </p:cNvSpPr>
          <p:nvPr/>
        </p:nvSpPr>
        <p:spPr bwMode="auto">
          <a:xfrm>
            <a:off x="6108780" y="2447683"/>
            <a:ext cx="1781175" cy="1938992"/>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2400" dirty="0" smtClean="0">
                <a:solidFill>
                  <a:schemeClr val="tx1">
                    <a:lumMod val="65000"/>
                    <a:lumOff val="35000"/>
                  </a:schemeClr>
                </a:solidFill>
                <a:latin typeface="Arial" charset="0"/>
              </a:rPr>
              <a:t>Buffy Coat contains platelets and white blood cells</a:t>
            </a:r>
            <a:endParaRPr lang="en-US" sz="2400" dirty="0">
              <a:solidFill>
                <a:schemeClr val="tx1">
                  <a:lumMod val="65000"/>
                  <a:lumOff val="35000"/>
                </a:schemeClr>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8</a:t>
            </a:fld>
            <a:endParaRPr lang="en-US" dirty="0"/>
          </a:p>
        </p:txBody>
      </p:sp>
      <p:sp>
        <p:nvSpPr>
          <p:cNvPr id="5" name="Title 5"/>
          <p:cNvSpPr txBox="1">
            <a:spLocks/>
          </p:cNvSpPr>
          <p:nvPr/>
        </p:nvSpPr>
        <p:spPr>
          <a:xfrm>
            <a:off x="384457" y="684856"/>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Components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Content Placeholder 2"/>
          <p:cNvSpPr txBox="1">
            <a:spLocks/>
          </p:cNvSpPr>
          <p:nvPr/>
        </p:nvSpPr>
        <p:spPr>
          <a:xfrm>
            <a:off x="405265" y="1273065"/>
            <a:ext cx="5640779" cy="463879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24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Red Blood Cells (RBCs)</a:t>
            </a:r>
          </a:p>
          <a:p>
            <a:pPr marL="800100" lvl="1" indent="-342900" fontAlgn="auto">
              <a:spcBef>
                <a:spcPct val="20000"/>
              </a:spcBef>
              <a:spcAft>
                <a:spcPts val="0"/>
              </a:spcAft>
              <a:buClr>
                <a:schemeClr val="accent6"/>
              </a:buClr>
              <a:buSzPct val="100000"/>
              <a:buFont typeface="Wingdings" pitchFamily="2" charset="2"/>
              <a:buChar cha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Purpose/facts:</a:t>
            </a:r>
          </a:p>
          <a:p>
            <a:pPr marL="1087438" lvl="2" indent="-288925" fontAlgn="auto">
              <a:spcBef>
                <a:spcPct val="20000"/>
              </a:spcBef>
              <a:spcAft>
                <a:spcPts val="0"/>
              </a:spcAft>
              <a:buSzPct val="75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Contains a complex iron-containing protein called hemoglobin that gives blood its red color</a:t>
            </a:r>
          </a:p>
          <a:p>
            <a:pPr marL="1087438" lvl="2" indent="-288925" fontAlgn="auto">
              <a:spcBef>
                <a:spcPct val="20000"/>
              </a:spcBef>
              <a:spcAft>
                <a:spcPts val="0"/>
              </a:spcAft>
              <a:buSzPct val="75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Carries oxygen to all parts of the body</a:t>
            </a:r>
          </a:p>
          <a:p>
            <a:pPr marL="1087438" lvl="2" indent="-288925" fontAlgn="auto">
              <a:spcBef>
                <a:spcPct val="20000"/>
              </a:spcBef>
              <a:spcAft>
                <a:spcPts val="0"/>
              </a:spcAft>
              <a:buSzPct val="75000"/>
              <a:buFont typeface="Arial" pitchFamily="34" charset="0"/>
              <a:buChar char="–"/>
            </a:pPr>
            <a:r>
              <a:rPr lang="en-US" dirty="0" smtClean="0">
                <a:solidFill>
                  <a:schemeClr val="tx1">
                    <a:lumMod val="65000"/>
                    <a:lumOff val="35000"/>
                  </a:schemeClr>
                </a:solidFill>
                <a:cs typeface="Arial" pitchFamily="34" charset="0"/>
              </a:rPr>
              <a:t>The body contains more RBCs than any other cell type </a:t>
            </a:r>
            <a:endPar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Reasons for transfusion:</a:t>
            </a:r>
          </a:p>
          <a:p>
            <a:pPr marL="1087438" lvl="2" indent="-288925" fontAlgn="auto">
              <a:spcBef>
                <a:spcPct val="20000"/>
              </a:spcBef>
              <a:spcAft>
                <a:spcPts val="0"/>
              </a:spcAft>
              <a:buSzPct val="75000"/>
              <a:buFont typeface="Arial" pitchFamily="34" charset="0"/>
              <a:buChar char="–"/>
            </a:pPr>
            <a:r>
              <a:rPr lang="en-US" dirty="0" smtClean="0">
                <a:solidFill>
                  <a:schemeClr val="tx1">
                    <a:lumMod val="65000"/>
                    <a:lumOff val="35000"/>
                  </a:schemeClr>
                </a:solidFill>
                <a:cs typeface="Arial" pitchFamily="34" charset="0"/>
              </a:rPr>
              <a:t>Severe anemia</a:t>
            </a:r>
          </a:p>
          <a:p>
            <a:pPr marL="1087438" lvl="2" indent="-288925" fontAlgn="auto">
              <a:spcBef>
                <a:spcPct val="20000"/>
              </a:spcBef>
              <a:spcAft>
                <a:spcPts val="0"/>
              </a:spcAft>
              <a:buSzPct val="75000"/>
              <a:buFont typeface="Arial" pitchFamily="34" charset="0"/>
              <a:buChar char="–"/>
            </a:pPr>
            <a:r>
              <a:rPr lang="en-US" dirty="0" smtClean="0">
                <a:solidFill>
                  <a:schemeClr val="tx1">
                    <a:lumMod val="65000"/>
                    <a:lumOff val="35000"/>
                  </a:schemeClr>
                </a:solidFill>
                <a:cs typeface="Arial" pitchFamily="34" charset="0"/>
              </a:rPr>
              <a:t>Blood loss from injury</a:t>
            </a:r>
          </a:p>
          <a:p>
            <a:pPr marL="1087438" lvl="2" indent="-288925" fontAlgn="auto">
              <a:spcBef>
                <a:spcPct val="20000"/>
              </a:spcBef>
              <a:spcAft>
                <a:spcPts val="0"/>
              </a:spcAft>
              <a:buSzPct val="75000"/>
              <a:buFont typeface="Arial" pitchFamily="34" charset="0"/>
              <a:buChar char="–"/>
            </a:pPr>
            <a:r>
              <a:rPr lang="en-US" dirty="0" smtClean="0">
                <a:solidFill>
                  <a:schemeClr val="tx1">
                    <a:lumMod val="65000"/>
                    <a:lumOff val="35000"/>
                  </a:schemeClr>
                </a:solidFill>
                <a:cs typeface="Arial" pitchFamily="34" charset="0"/>
              </a:rPr>
              <a:t>Major surgery or disease  </a:t>
            </a: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Circulation life span—about 120 days</a:t>
            </a: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RBC unit shelf life—35 to 42 days</a:t>
            </a: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20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6091695" y="2310720"/>
            <a:ext cx="2440430" cy="263937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animEffect transition="in" filter="blinds(horizontal)">
                                      <p:cBhvr>
                                        <p:cTn id="25" dur="500"/>
                                        <p:tgtEl>
                                          <p:spTgt spid="7">
                                            <p:txEl>
                                              <p:pRg st="9" end="9"/>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
                                            <p:txEl>
                                              <p:pRg st="10" end="10"/>
                                            </p:txEl>
                                          </p:spTgt>
                                        </p:tgtEl>
                                        <p:attrNameLst>
                                          <p:attrName>style.visibility</p:attrName>
                                        </p:attrNameLst>
                                      </p:cBhvr>
                                      <p:to>
                                        <p:strVal val="visible"/>
                                      </p:to>
                                    </p:set>
                                    <p:animEffect transition="in" filter="blinds(horizontal)">
                                      <p:cBhvr>
                                        <p:cTn id="28"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63778" y="6532076"/>
            <a:ext cx="381000" cy="212946"/>
          </a:xfrm>
        </p:spPr>
        <p:txBody>
          <a:bodyPr/>
          <a:lstStyle/>
          <a:p>
            <a:fld id="{9009FA9C-4127-4ED5-95F0-E229C4A52EA3}" type="slidenum">
              <a:rPr lang="en-US" smtClean="0"/>
              <a:pPr/>
              <a:t>9</a:t>
            </a:fld>
            <a:endParaRPr lang="en-US" dirty="0"/>
          </a:p>
        </p:txBody>
      </p:sp>
      <p:sp>
        <p:nvSpPr>
          <p:cNvPr id="5" name="Title 5"/>
          <p:cNvSpPr txBox="1">
            <a:spLocks/>
          </p:cNvSpPr>
          <p:nvPr/>
        </p:nvSpPr>
        <p:spPr>
          <a:xfrm>
            <a:off x="477055" y="708005"/>
            <a:ext cx="8229600" cy="541337"/>
          </a:xfrm>
          <a:prstGeom prst="rect">
            <a:avLst/>
          </a:prstGeom>
        </p:spPr>
        <p:txBody>
          <a:bodyPr vert="horz" lIns="91440" tIns="45720" rIns="91440" bIns="45720" rtlCol="0" anchor="ctr">
            <a:normAutofit/>
          </a:bodyPr>
          <a:lstStyle/>
          <a:p>
            <a:pPr lvl="0" fontAlgn="auto">
              <a:spcAft>
                <a:spcPts val="0"/>
              </a:spcAft>
              <a:defRPr/>
            </a:pPr>
            <a:r>
              <a:rPr lang="en-US" sz="2800" b="1" dirty="0" smtClean="0">
                <a:solidFill>
                  <a:srgbClr val="C00000"/>
                </a:solidFill>
              </a:rPr>
              <a:t>Blood Components</a:t>
            </a:r>
            <a:endParaRPr kumimoji="0" lang="en-US" sz="28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Content Placeholder 2"/>
          <p:cNvSpPr txBox="1">
            <a:spLocks/>
          </p:cNvSpPr>
          <p:nvPr/>
        </p:nvSpPr>
        <p:spPr>
          <a:xfrm>
            <a:off x="467088" y="1295400"/>
            <a:ext cx="6073412" cy="471317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r>
              <a:rPr kumimoji="0" lang="en-US" sz="24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White Blood Cells</a:t>
            </a:r>
          </a:p>
          <a:p>
            <a:pPr marL="800100" lvl="1" indent="-342900" fontAlgn="auto">
              <a:spcBef>
                <a:spcPct val="20000"/>
              </a:spcBef>
              <a:spcAft>
                <a:spcPts val="0"/>
              </a:spcAft>
              <a:buClr>
                <a:schemeClr val="accent6"/>
              </a:buClr>
              <a:buSzPct val="100000"/>
              <a:buFont typeface="Wingdings" pitchFamily="2" charset="2"/>
              <a:buChar cha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Purpose/facts:</a:t>
            </a:r>
          </a:p>
          <a:p>
            <a:pPr marL="1200150" lvl="2" indent="-285750" fontAlgn="auto">
              <a:spcBef>
                <a:spcPct val="20000"/>
              </a:spcBef>
              <a:spcAft>
                <a:spcPts val="0"/>
              </a:spcAft>
              <a:buClr>
                <a:schemeClr val="tx1">
                  <a:lumMod val="65000"/>
                  <a:lumOff val="35000"/>
                </a:schemeClr>
              </a:buClr>
              <a:buSzPct val="75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Key to the body’s immune system</a:t>
            </a:r>
          </a:p>
          <a:p>
            <a:pPr marL="1200150" lvl="2" indent="-285750" fontAlgn="auto">
              <a:spcBef>
                <a:spcPct val="20000"/>
              </a:spcBef>
              <a:spcAft>
                <a:spcPts val="0"/>
              </a:spcAft>
              <a:buClr>
                <a:schemeClr val="tx1">
                  <a:lumMod val="65000"/>
                  <a:lumOff val="35000"/>
                </a:schemeClr>
              </a:buClr>
              <a:buSzPct val="75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Less than 1% of total blood volume; rarely collected for transfusions</a:t>
            </a:r>
          </a:p>
          <a:p>
            <a:pPr marL="1200150" lvl="2" indent="-285750" fontAlgn="auto">
              <a:spcBef>
                <a:spcPct val="20000"/>
              </a:spcBef>
              <a:spcAft>
                <a:spcPts val="0"/>
              </a:spcAft>
              <a:buClr>
                <a:schemeClr val="tx1">
                  <a:lumMod val="65000"/>
                  <a:lumOff val="35000"/>
                </a:schemeClr>
              </a:buClr>
              <a:buSzPct val="75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Only ordered when urgently needed</a:t>
            </a:r>
          </a:p>
          <a:p>
            <a:pPr marL="1200150" lvl="2" indent="-285750" fontAlgn="auto">
              <a:spcBef>
                <a:spcPct val="20000"/>
              </a:spcBef>
              <a:spcAft>
                <a:spcPts val="0"/>
              </a:spcAft>
              <a:buClr>
                <a:schemeClr val="tx1">
                  <a:lumMod val="65000"/>
                  <a:lumOff val="35000"/>
                </a:schemeClr>
              </a:buClr>
              <a:buSzPct val="75000"/>
              <a:buFont typeface="Arial" pitchFamily="34" charset="0"/>
              <a:buChar char="–"/>
            </a:pPr>
            <a:r>
              <a:rPr lang="en-US" dirty="0" smtClean="0">
                <a:solidFill>
                  <a:schemeClr val="tx1">
                    <a:lumMod val="65000"/>
                    <a:lumOff val="35000"/>
                  </a:schemeClr>
                </a:solidFill>
                <a:cs typeface="Arial" pitchFamily="34" charset="0"/>
              </a:rPr>
              <a:t>The body's primary defense against infection</a:t>
            </a:r>
            <a:endPar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
                <a:srgbClr val="F4934A"/>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Reasons for transfusions:</a:t>
            </a:r>
          </a:p>
          <a:p>
            <a:pPr marL="1200150" lvl="2" indent="-285750" fontAlgn="auto">
              <a:spcBef>
                <a:spcPct val="20000"/>
              </a:spcBef>
              <a:spcAft>
                <a:spcPts val="0"/>
              </a:spcAft>
              <a:buClr>
                <a:schemeClr val="tx1">
                  <a:lumMod val="65000"/>
                  <a:lumOff val="35000"/>
                </a:schemeClr>
              </a:buClr>
              <a:buSzPct val="75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Overwhelming infections</a:t>
            </a:r>
          </a:p>
          <a:p>
            <a:pPr marL="1200150" lvl="2" indent="-285750" fontAlgn="auto">
              <a:spcBef>
                <a:spcPct val="20000"/>
              </a:spcBef>
              <a:spcAft>
                <a:spcPts val="0"/>
              </a:spcAft>
              <a:buClr>
                <a:schemeClr val="tx1">
                  <a:lumMod val="65000"/>
                  <a:lumOff val="35000"/>
                </a:schemeClr>
              </a:buClr>
              <a:buSzPct val="75000"/>
              <a:buFont typeface="Arial" pitchFamily="34" charset="0"/>
              <a:buChar char="–"/>
            </a:pPr>
            <a:r>
              <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In addition to/instead of bone marrow transplants</a:t>
            </a:r>
          </a:p>
          <a:p>
            <a:pPr marL="741363" lvl="2" indent="-277813" fontAlgn="auto">
              <a:spcBef>
                <a:spcPct val="20000"/>
              </a:spcBef>
              <a:spcAft>
                <a:spcPts val="0"/>
              </a:spcAft>
              <a:buClr>
                <a:srgbClr val="F4934A"/>
              </a:buClr>
              <a:buSzPct val="100000"/>
              <a:buFont typeface="Wingdings" pitchFamily="2" charset="2"/>
              <a:buChar char="§"/>
              <a:defRPr/>
            </a:pPr>
            <a:r>
              <a:rPr lang="en-US" sz="2000" dirty="0" smtClean="0">
                <a:solidFill>
                  <a:schemeClr val="tx1">
                    <a:lumMod val="65000"/>
                    <a:lumOff val="35000"/>
                  </a:schemeClr>
                </a:solidFill>
                <a:cs typeface="Arial" pitchFamily="34" charset="0"/>
              </a:rPr>
              <a:t>Circulation life span—few days to a few weeks </a:t>
            </a:r>
          </a:p>
          <a:p>
            <a:pPr marL="742950" lvl="1" indent="-285750" fontAlgn="auto">
              <a:spcBef>
                <a:spcPct val="20000"/>
              </a:spcBef>
              <a:spcAft>
                <a:spcPts val="0"/>
              </a:spcAft>
              <a:buClr>
                <a:srgbClr val="F4934A"/>
              </a:buClr>
              <a:buSzPct val="100000"/>
              <a:buFont typeface="Wingdings" pitchFamily="2" charset="2"/>
              <a:buChar char="§"/>
              <a:defRPr/>
            </a:pPr>
            <a:r>
              <a:rPr lang="en-US" sz="2000" dirty="0" smtClean="0">
                <a:solidFill>
                  <a:schemeClr val="tx1">
                    <a:lumMod val="65000"/>
                    <a:lumOff val="35000"/>
                  </a:schemeClr>
                </a:solidFill>
                <a:cs typeface="Arial" pitchFamily="34" charset="0"/>
              </a:rPr>
              <a:t>White blood cell unit shelf life—4 to 6 hours </a:t>
            </a:r>
          </a:p>
          <a:p>
            <a:pPr marL="1200150" lvl="2" indent="-285750" fontAlgn="auto">
              <a:spcBef>
                <a:spcPct val="20000"/>
              </a:spcBef>
              <a:spcAft>
                <a:spcPts val="0"/>
              </a:spcAft>
              <a:buClr>
                <a:schemeClr val="tx1">
                  <a:lumMod val="65000"/>
                  <a:lumOff val="35000"/>
                </a:schemeClr>
              </a:buClr>
              <a:buSzPct val="75000"/>
              <a:buFont typeface="Arial" pitchFamily="34" charset="0"/>
              <a:buChar char="–"/>
            </a:pPr>
            <a:endParaRPr kumimoji="0" lang="en-US"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Pct val="100000"/>
              <a:buFont typeface="Wingdings" pitchFamily="2" charset="2"/>
              <a:buNone/>
              <a:tabLst/>
              <a:defRPr/>
            </a:pPr>
            <a:endParaRPr kumimoji="0" lang="en-US" sz="1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p:txBody>
      </p:sp>
      <p:pic>
        <p:nvPicPr>
          <p:cNvPr id="8" name="Picture 3"/>
          <p:cNvPicPr>
            <a:picLocks noChangeAspect="1" noChangeArrowheads="1"/>
          </p:cNvPicPr>
          <p:nvPr/>
        </p:nvPicPr>
        <p:blipFill>
          <a:blip r:embed="rId3" cstate="print"/>
          <a:srcRect/>
          <a:stretch>
            <a:fillRect/>
          </a:stretch>
        </p:blipFill>
        <p:spPr bwMode="auto">
          <a:xfrm>
            <a:off x="6189443" y="2441873"/>
            <a:ext cx="2781440" cy="18878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blinds(horizontal)">
                                      <p:cBhvr>
                                        <p:cTn id="27" dur="500"/>
                                        <p:tgtEl>
                                          <p:spTgt spid="7">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
                                            <p:txEl>
                                              <p:pRg st="10" end="10"/>
                                            </p:txEl>
                                          </p:spTgt>
                                        </p:tgtEl>
                                        <p:attrNameLst>
                                          <p:attrName>style.visibility</p:attrName>
                                        </p:attrNameLst>
                                      </p:cBhvr>
                                      <p:to>
                                        <p:strVal val="visible"/>
                                      </p:to>
                                    </p:set>
                                    <p:animEffect transition="in" filter="blinds(horizontal)">
                                      <p:cBhvr>
                                        <p:cTn id="30"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ct:contentTypeSchema ct:_="" ma:_="" ma:contentTypeName="Document" ma:contentTypeID="0x0101004477257E7FAE3F4BAC0A01C4A686100E" ma:contentTypeVersion="" ma:contentTypeDescription="Create a new document." ma:contentTypeScope="" ma:versionID="0e24f61c5b9412ec5f8d39c386d64abc" xmlns:ct="http://schemas.microsoft.com/office/2006/metadata/contentType" xmlns:ma="http://schemas.microsoft.com/office/2006/metadata/properties/metaAttributes">
<xsd:schema targetNamespace="http://schemas.microsoft.com/office/2006/metadata/properties" ma:root="true" ma:fieldsID="1c72874dc6ba1d1abffd5f337e31a9f8" ns2:_="" xmlns:xsd="http://www.w3.org/2001/XMLSchema" xmlns:xs="http://www.w3.org/2001/XMLSchema" xmlns:p="http://schemas.microsoft.com/office/2006/metadata/properties" xmlns:ns2="$ListId:Deliverable Files;">
<xsd:import namespace="$ListId:Deliverable Files;"/>
<xsd:element name="properties">
<xsd:complexType>
<xsd:sequence>
<xsd:element name="documentManagement">
<xsd:complexType>
<xsd:all>
<xsd:element ref="ns2:Continue" minOccurs="0"/>
<xsd:element ref="ns2:Deliverable_x0020_Status" minOccurs="0"/>
<xsd:element ref="ns2:ProjectStatus" minOccurs="0"/>
<xsd:element ref="ns2:MajorPass" minOccurs="0"/>
<xsd:element ref="ns2:Comments" minOccurs="0"/>
<xsd:element ref="ns2:Deliverable_x0020_Uploaded" minOccurs="0"/>
<xsd:element ref="ns2:SecondReview" minOccurs="0"/>
</xsd:all>
</xsd:complexType>
</xsd:element>
</xsd:sequence>
</xsd:complexType>
</xsd:element>
</xsd:schema>
<xsd:schema targetNamespace="$ListId:Deliverable File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Continue" ma:index="8" nillable="true" ma:displayName="Continue" ma:default="0" ma:internalName="Continue">
<xsd:simpleType>
<xsd:restriction base="dms:Boolean"/>
</xsd:simpleType>
</xsd:element>
<xsd:element name="Deliverable_x0020_Status" ma:index="9" nillable="true" ma:displayName="Deliverable Status" ma:internalName="Deliverable_x0020_Status">
<xsd:simpleType>
<xsd:restriction base="dms:Text">
<xsd:maxLength value="255"/>
</xsd:restriction>
</xsd:simpleType>
</xsd:element>
<xsd:element name="ProjectStatus" ma:index="10" nillable="true" ma:displayName="ProjectStatus" ma:internalName="ProjectStatus">
<xsd:simpleType>
<xsd:restriction base="dms:Text">
<xsd:maxLength value="255"/>
</xsd:restriction>
</xsd:simpleType>
</xsd:element>
<xsd:element name="MajorPass" ma:index="11" nillable="true" ma:displayName="MajorPass" ma:internalName="MajorPass">
<xsd:simpleType>
<xsd:restriction base="dms:Text">
<xsd:maxLength value="255"/>
</xsd:restriction>
</xsd:simpleType>
</xsd:element>
<xsd:element name="Comments" ma:index="12" nillable="true" ma:displayName="Comments" ma:internalName="Comments">
<xsd:simpleType>
<xsd:restriction base="dms:Text">
<xsd:maxLength value="255"/>
</xsd:restriction>
</xsd:simpleType>
</xsd:element>
<xsd:element name="Deliverable_x0020_Uploaded" ma:index="13" nillable="true" ma:displayName="Deliverable Uploaded" ma:default="[today]" ma:format="DateOnly" ma:internalName="Deliverable_x0020_Uploaded">
<xsd:simpleType>
<xsd:restriction base="dms:DateTime"/>
</xsd:simpleType>
</xsd:element>
<xsd:element name="SecondReview" ma:index="14" nillable="true" ma:displayName="SecondReview" ma:internalName="SecondReview">
<xsd:simpleType>
<xsd:restriction base="dms:Text">
<xsd:maxLength value="255"/>
</xsd:restrict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3.xml><?xml version="1.0" encoding="utf-8"?><p:properties xmlns:p="http://schemas.microsoft.com/office/2006/metadata/properties" xmlns:xsi="http://www.w3.org/2001/XMLSchema-instance" xmlns:pc="http://schemas.microsoft.com/office/infopath/2007/PartnerControls"><documentManagement><Comments xmlns="$ListId:Deliverable Files;" xsi:nil="true"/><Deliverable_x0020_Status xmlns="$ListId:Deliverable Files;">Approved</Deliverable_x0020_Status><Deliverable_x0020_Uploaded xmlns="$ListId:Deliverable Files;">2013-10-01T15:16:13+00:00</Deliverable_x0020_Uploaded><SecondReview xmlns="$ListId:Deliverable Files;" xsi:nil="true"/><Continue xmlns="$ListId:Deliverable Files;">false</Continue><ProjectStatus xmlns="$ListId:Deliverable Files;" xsi:nil="true"/><MajorPass xmlns="$ListId:Deliverable Files;" xsi:nil="true"/></documentManagement></p:properties>
</file>

<file path=customXml/itemProps1.xml><?xml version="1.0" encoding="utf-8"?>
<ds:datastoreItem xmlns:ds="http://schemas.openxmlformats.org/officeDocument/2006/customXml" ds:itemID="{C20BEFB8-4910-4C77-B9D4-5CF14B32D4CB}">
  <ds:schemaRefs>
    <ds:schemaRef ds:uri="http://schemas.microsoft.com/sharepoint/v3/contenttype/forms"/>
  </ds:schemaRefs>
</ds:datastoreItem>
</file>

<file path=customXml/itemProps2.xml><?xml version="1.0" encoding="utf-8"?>
<ds:datastoreItem xmlns:ds="http://schemas.openxmlformats.org/officeDocument/2006/customXml" ds:itemID="{49A981D4-C0C3-4FB7-8B36-EE9BAD1C17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eliverable Fil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5AA010-E50D-4AE7-A0ED-011A842CC326}">
  <ds:schemaRefs>
    <ds:schemaRef ds:uri="http://purl.org/dc/dcmitype/"/>
    <ds:schemaRef ds:uri="http://schemas.microsoft.com/office/2006/documentManagement/types"/>
    <ds:schemaRef ds:uri="$ListId:Deliverable File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8529</TotalTime>
  <Words>2254</Words>
  <Application>Microsoft Office PowerPoint</Application>
  <PresentationFormat>On-screen Show (4:3)</PresentationFormat>
  <Paragraphs>297</Paragraphs>
  <Slides>20</Slides>
  <Notes>15</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BABY-LGS</cp:lastModifiedBy>
  <cp:revision>691</cp:revision>
  <cp:lastPrinted>2010-04-13T20:43:49Z</cp:lastPrinted>
  <dcterms:created xsi:type="dcterms:W3CDTF">2010-04-13T19:53:47Z</dcterms:created>
  <dcterms:modified xsi:type="dcterms:W3CDTF">2014-01-16T05:58:22Z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0x0101004477257E7FAE3F4BAC0A01C4A686100E</vt:lpwstr>
  </property>
  <property fmtid="{D5CDD505-2E9C-101B-9397-08002B2CF9AE}" pid="3" name="WorkflowChangePath">
    <vt:lpwstr>9c6e8890-7cec-442d-8d01-74df50e3c72d,3;</vt:lpwstr>
  </property>
</Properties>
</file>